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80" r:id="rId21"/>
    <p:sldId id="258" r:id="rId22"/>
    <p:sldId id="259" r:id="rId23"/>
    <p:sldId id="283" r:id="rId24"/>
    <p:sldId id="284" r:id="rId25"/>
    <p:sldId id="282" r:id="rId26"/>
    <p:sldId id="285" r:id="rId27"/>
    <p:sldId id="286" r:id="rId28"/>
    <p:sldId id="287" r:id="rId29"/>
    <p:sldId id="290" r:id="rId30"/>
    <p:sldId id="291" r:id="rId31"/>
    <p:sldId id="289" r:id="rId32"/>
    <p:sldId id="293" r:id="rId3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CC"/>
    <a:srgbClr val="0099FF"/>
    <a:srgbClr val="3366F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9" autoAdjust="0"/>
  </p:normalViewPr>
  <p:slideViewPr>
    <p:cSldViewPr>
      <p:cViewPr varScale="1">
        <p:scale>
          <a:sx n="71" d="100"/>
          <a:sy n="7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50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image" Target="../media/image5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3A7A1-E7FC-4EBC-9B61-A9CB1B63B34A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36D74A85-EBDB-4429-99B3-7B5F9945DAC5}">
      <dgm:prSet phldrT="[Text]"/>
      <dgm:spPr/>
      <dgm:t>
        <a:bodyPr/>
        <a:lstStyle/>
        <a:p>
          <a:r>
            <a:rPr lang="de-CH" dirty="0" err="1" smtClean="0"/>
            <a:t>Experts</a:t>
          </a:r>
          <a:r>
            <a:rPr lang="de-CH" dirty="0" smtClean="0"/>
            <a:t/>
          </a:r>
          <a:br>
            <a:rPr lang="de-CH" dirty="0" smtClean="0"/>
          </a:br>
          <a:r>
            <a:rPr lang="de-CH" dirty="0" smtClean="0"/>
            <a:t>PRC/CCM</a:t>
          </a:r>
        </a:p>
        <a:p>
          <a:endParaRPr lang="de-CH" dirty="0" smtClean="0"/>
        </a:p>
        <a:p>
          <a:endParaRPr lang="de-CH" dirty="0" smtClean="0"/>
        </a:p>
        <a:p>
          <a:r>
            <a:rPr lang="de-CH" dirty="0" smtClean="0"/>
            <a:t>Open</a:t>
          </a:r>
        </a:p>
      </dgm:t>
    </dgm:pt>
    <dgm:pt modelId="{66355E1A-0C8E-4F4B-85C3-8192E0DB4996}" type="parTrans" cxnId="{8F907E27-F71C-4059-A036-7C8416F5906F}">
      <dgm:prSet/>
      <dgm:spPr/>
      <dgm:t>
        <a:bodyPr/>
        <a:lstStyle/>
        <a:p>
          <a:endParaRPr lang="de-CH"/>
        </a:p>
      </dgm:t>
    </dgm:pt>
    <dgm:pt modelId="{2CF5F390-19B3-4473-A883-56C8709F2E62}" type="sibTrans" cxnId="{8F907E27-F71C-4059-A036-7C8416F5906F}">
      <dgm:prSet/>
      <dgm:spPr/>
      <dgm:t>
        <a:bodyPr/>
        <a:lstStyle/>
        <a:p>
          <a:endParaRPr lang="de-CH"/>
        </a:p>
      </dgm:t>
    </dgm:pt>
    <dgm:pt modelId="{A7909275-C8F0-49D8-9122-EC586683CEA6}">
      <dgm:prSet phldrT="[Text]"/>
      <dgm:spPr/>
      <dgm:t>
        <a:bodyPr/>
        <a:lstStyle/>
        <a:p>
          <a:r>
            <a:rPr lang="de-CH" dirty="0" smtClean="0"/>
            <a:t>IHF-</a:t>
          </a:r>
          <a:br>
            <a:rPr lang="de-CH" dirty="0" smtClean="0"/>
          </a:br>
          <a:r>
            <a:rPr lang="de-CH" dirty="0" err="1" smtClean="0"/>
            <a:t>Refs</a:t>
          </a:r>
          <a:r>
            <a:rPr lang="de-CH" dirty="0" smtClean="0"/>
            <a:t/>
          </a:r>
          <a:br>
            <a:rPr lang="de-CH" dirty="0" smtClean="0"/>
          </a:br>
          <a:r>
            <a:rPr lang="de-CH" dirty="0" err="1" smtClean="0"/>
            <a:t>Lecturer</a:t>
          </a:r>
          <a:r>
            <a:rPr lang="de-CH" dirty="0" smtClean="0"/>
            <a:t/>
          </a:r>
          <a:br>
            <a:rPr lang="de-CH" dirty="0" smtClean="0"/>
          </a:br>
          <a:r>
            <a:rPr lang="de-CH" dirty="0" err="1" smtClean="0"/>
            <a:t>Chief</a:t>
          </a:r>
          <a:r>
            <a:rPr lang="de-CH" dirty="0" smtClean="0"/>
            <a:t> </a:t>
          </a:r>
          <a:r>
            <a:rPr lang="de-CH" dirty="0" err="1" smtClean="0"/>
            <a:t>Refs</a:t>
          </a:r>
          <a:r>
            <a:rPr lang="de-CH" dirty="0" smtClean="0"/>
            <a:t/>
          </a:r>
          <a:br>
            <a:rPr lang="de-CH" dirty="0" smtClean="0"/>
          </a:br>
          <a:endParaRPr lang="de-CH" dirty="0" smtClean="0"/>
        </a:p>
        <a:p>
          <a:r>
            <a:rPr lang="de-CH" dirty="0" smtClean="0"/>
            <a:t>Test open</a:t>
          </a:r>
          <a:endParaRPr lang="de-CH" dirty="0"/>
        </a:p>
      </dgm:t>
    </dgm:pt>
    <dgm:pt modelId="{3BC6876B-B82E-4017-994E-53E9E0704549}" type="parTrans" cxnId="{E592E1CA-2C47-42EF-B1CC-15ED764FD0D8}">
      <dgm:prSet/>
      <dgm:spPr/>
      <dgm:t>
        <a:bodyPr/>
        <a:lstStyle/>
        <a:p>
          <a:endParaRPr lang="de-CH"/>
        </a:p>
      </dgm:t>
    </dgm:pt>
    <dgm:pt modelId="{86CDD8D7-664A-41C4-AC83-619899A23C5B}" type="sibTrans" cxnId="{E592E1CA-2C47-42EF-B1CC-15ED764FD0D8}">
      <dgm:prSet/>
      <dgm:spPr/>
      <dgm:t>
        <a:bodyPr/>
        <a:lstStyle/>
        <a:p>
          <a:endParaRPr lang="de-CH"/>
        </a:p>
      </dgm:t>
    </dgm:pt>
    <dgm:pt modelId="{F6913313-D7EC-4B05-A04A-504245740312}">
      <dgm:prSet phldrT="[Text]"/>
      <dgm:spPr/>
      <dgm:t>
        <a:bodyPr/>
        <a:lstStyle/>
        <a:p>
          <a:r>
            <a:rPr lang="de-CH" dirty="0" smtClean="0"/>
            <a:t>Public</a:t>
          </a:r>
        </a:p>
        <a:p>
          <a:endParaRPr lang="de-CH" dirty="0" smtClean="0"/>
        </a:p>
        <a:p>
          <a:endParaRPr lang="de-CH" dirty="0" smtClean="0"/>
        </a:p>
        <a:p>
          <a:endParaRPr lang="de-CH" dirty="0" smtClean="0"/>
        </a:p>
        <a:p>
          <a:r>
            <a:rPr lang="de-CH" dirty="0" smtClean="0"/>
            <a:t>Test open</a:t>
          </a:r>
          <a:endParaRPr lang="de-CH" dirty="0"/>
        </a:p>
      </dgm:t>
    </dgm:pt>
    <dgm:pt modelId="{349F855B-49A0-41A0-97DA-A0654E188FD9}" type="parTrans" cxnId="{08E98F5D-588E-4039-9316-52677964DEE3}">
      <dgm:prSet/>
      <dgm:spPr/>
      <dgm:t>
        <a:bodyPr/>
        <a:lstStyle/>
        <a:p>
          <a:endParaRPr lang="de-CH"/>
        </a:p>
      </dgm:t>
    </dgm:pt>
    <dgm:pt modelId="{900502B7-88D1-465B-82CF-5909C9476CC8}" type="sibTrans" cxnId="{08E98F5D-588E-4039-9316-52677964DEE3}">
      <dgm:prSet/>
      <dgm:spPr/>
      <dgm:t>
        <a:bodyPr/>
        <a:lstStyle/>
        <a:p>
          <a:endParaRPr lang="de-CH"/>
        </a:p>
      </dgm:t>
    </dgm:pt>
    <dgm:pt modelId="{04B4EE58-CD7B-41F4-B13E-44C842FC04E7}" type="pres">
      <dgm:prSet presAssocID="{6D63A7A1-E7FC-4EBC-9B61-A9CB1B63B34A}" presName="Name0" presStyleCnt="0">
        <dgm:presLayoutVars>
          <dgm:dir/>
          <dgm:resizeHandles val="exact"/>
        </dgm:presLayoutVars>
      </dgm:prSet>
      <dgm:spPr/>
    </dgm:pt>
    <dgm:pt modelId="{8BC60F6F-10C1-40AE-B893-E1B24CA16410}" type="pres">
      <dgm:prSet presAssocID="{6D63A7A1-E7FC-4EBC-9B61-A9CB1B63B34A}" presName="bkgdShp" presStyleLbl="alignAccFollowNode1" presStyleIdx="0" presStyleCnt="1"/>
      <dgm:spPr/>
    </dgm:pt>
    <dgm:pt modelId="{C55E9786-4123-4EC3-912F-945444D8CF90}" type="pres">
      <dgm:prSet presAssocID="{6D63A7A1-E7FC-4EBC-9B61-A9CB1B63B34A}" presName="linComp" presStyleCnt="0"/>
      <dgm:spPr/>
    </dgm:pt>
    <dgm:pt modelId="{C8CE16CC-91B6-43CD-BC63-4434C27EA88B}" type="pres">
      <dgm:prSet presAssocID="{36D74A85-EBDB-4429-99B3-7B5F9945DAC5}" presName="compNode" presStyleCnt="0"/>
      <dgm:spPr/>
    </dgm:pt>
    <dgm:pt modelId="{33D3BF24-09EF-4B40-88C0-5CDC848530AB}" type="pres">
      <dgm:prSet presAssocID="{36D74A85-EBDB-4429-99B3-7B5F9945DAC5}" presName="node" presStyleLbl="node1" presStyleIdx="0" presStyleCnt="3" custScaleX="130522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C5B2A4B5-0893-434F-AC98-5AFA7492CD25}" type="pres">
      <dgm:prSet presAssocID="{36D74A85-EBDB-4429-99B3-7B5F9945DAC5}" presName="invisiNode" presStyleLbl="node1" presStyleIdx="0" presStyleCnt="3"/>
      <dgm:spPr/>
    </dgm:pt>
    <dgm:pt modelId="{CDC7E196-CE45-4780-9EBE-90FFF8E858A0}" type="pres">
      <dgm:prSet presAssocID="{36D74A85-EBDB-4429-99B3-7B5F9945DAC5}" presName="imagNode" presStyleLbl="fgImgPlace1" presStyleIdx="0" presStyleCnt="3" custScaleY="83838" custLinFactNeighborX="2051" custLinFactNeighborY="127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e-CH"/>
        </a:p>
      </dgm:t>
    </dgm:pt>
    <dgm:pt modelId="{47C88D77-F9DC-4BA5-B230-AB9638052E37}" type="pres">
      <dgm:prSet presAssocID="{2CF5F390-19B3-4473-A883-56C8709F2E62}" presName="sibTrans" presStyleLbl="sibTrans2D1" presStyleIdx="0" presStyleCnt="0"/>
      <dgm:spPr/>
      <dgm:t>
        <a:bodyPr/>
        <a:lstStyle/>
        <a:p>
          <a:endParaRPr lang="de-CH"/>
        </a:p>
      </dgm:t>
    </dgm:pt>
    <dgm:pt modelId="{6F6F52B2-F620-4720-B30C-78625D76861D}" type="pres">
      <dgm:prSet presAssocID="{A7909275-C8F0-49D8-9122-EC586683CEA6}" presName="compNode" presStyleCnt="0"/>
      <dgm:spPr/>
    </dgm:pt>
    <dgm:pt modelId="{0A8D839E-574F-4A31-9F50-C12D54C07039}" type="pres">
      <dgm:prSet presAssocID="{A7909275-C8F0-49D8-9122-EC586683CEA6}" presName="node" presStyleLbl="node1" presStyleIdx="1" presStyleCnt="3" custScaleX="121040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29A689B8-F34C-41D7-AF24-01A42F178C24}" type="pres">
      <dgm:prSet presAssocID="{A7909275-C8F0-49D8-9122-EC586683CEA6}" presName="invisiNode" presStyleLbl="node1" presStyleIdx="1" presStyleCnt="3"/>
      <dgm:spPr/>
    </dgm:pt>
    <dgm:pt modelId="{691D39E1-4E05-4375-95DE-02414F3B2099}" type="pres">
      <dgm:prSet presAssocID="{A7909275-C8F0-49D8-9122-EC586683CEA6}" presName="imagNode" presStyleLbl="fgImgPlace1" presStyleIdx="1" presStyleCnt="3" custScaleY="89142" custLinFactNeighborX="522" custLinFactNeighborY="1142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E48A58-1326-4B62-B585-A828DC622088}" type="pres">
      <dgm:prSet presAssocID="{86CDD8D7-664A-41C4-AC83-619899A23C5B}" presName="sibTrans" presStyleLbl="sibTrans2D1" presStyleIdx="0" presStyleCnt="0"/>
      <dgm:spPr/>
      <dgm:t>
        <a:bodyPr/>
        <a:lstStyle/>
        <a:p>
          <a:endParaRPr lang="de-CH"/>
        </a:p>
      </dgm:t>
    </dgm:pt>
    <dgm:pt modelId="{09695027-30CE-49CB-93DD-56A77DEAB263}" type="pres">
      <dgm:prSet presAssocID="{F6913313-D7EC-4B05-A04A-504245740312}" presName="compNode" presStyleCnt="0"/>
      <dgm:spPr/>
    </dgm:pt>
    <dgm:pt modelId="{415573E2-FB83-4D9B-9E0C-32AB1A17DFCF}" type="pres">
      <dgm:prSet presAssocID="{F6913313-D7EC-4B05-A04A-504245740312}" presName="node" presStyleLbl="node1" presStyleIdx="2" presStyleCnt="3" custScaleX="12300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CF9279A-219B-48BD-B5D2-CF71BF51B1CD}" type="pres">
      <dgm:prSet presAssocID="{F6913313-D7EC-4B05-A04A-504245740312}" presName="invisiNode" presStyleLbl="node1" presStyleIdx="2" presStyleCnt="3"/>
      <dgm:spPr/>
    </dgm:pt>
    <dgm:pt modelId="{33F9385F-390F-4D10-AA2D-A0994C98C562}" type="pres">
      <dgm:prSet presAssocID="{F6913313-D7EC-4B05-A04A-504245740312}" presName="imagNode" presStyleLbl="fgImgPlace1" presStyleIdx="2" presStyleCnt="3" custScaleX="100000" custScaleY="91919" custLinFactNeighborX="-858" custLinFactNeighborY="1010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73970FB-5B41-4120-B743-9483DA2B61A9}" type="presOf" srcId="{36D74A85-EBDB-4429-99B3-7B5F9945DAC5}" destId="{33D3BF24-09EF-4B40-88C0-5CDC848530AB}" srcOrd="0" destOrd="0" presId="urn:microsoft.com/office/officeart/2005/8/layout/pList2"/>
    <dgm:cxn modelId="{E592E1CA-2C47-42EF-B1CC-15ED764FD0D8}" srcId="{6D63A7A1-E7FC-4EBC-9B61-A9CB1B63B34A}" destId="{A7909275-C8F0-49D8-9122-EC586683CEA6}" srcOrd="1" destOrd="0" parTransId="{3BC6876B-B82E-4017-994E-53E9E0704549}" sibTransId="{86CDD8D7-664A-41C4-AC83-619899A23C5B}"/>
    <dgm:cxn modelId="{703BD347-39D2-4082-8D63-14E7214A1598}" type="presOf" srcId="{A7909275-C8F0-49D8-9122-EC586683CEA6}" destId="{0A8D839E-574F-4A31-9F50-C12D54C07039}" srcOrd="0" destOrd="0" presId="urn:microsoft.com/office/officeart/2005/8/layout/pList2"/>
    <dgm:cxn modelId="{81F9FAE0-3E31-4BE5-A96A-AED8E6E37038}" type="presOf" srcId="{2CF5F390-19B3-4473-A883-56C8709F2E62}" destId="{47C88D77-F9DC-4BA5-B230-AB9638052E37}" srcOrd="0" destOrd="0" presId="urn:microsoft.com/office/officeart/2005/8/layout/pList2"/>
    <dgm:cxn modelId="{08E98F5D-588E-4039-9316-52677964DEE3}" srcId="{6D63A7A1-E7FC-4EBC-9B61-A9CB1B63B34A}" destId="{F6913313-D7EC-4B05-A04A-504245740312}" srcOrd="2" destOrd="0" parTransId="{349F855B-49A0-41A0-97DA-A0654E188FD9}" sibTransId="{900502B7-88D1-465B-82CF-5909C9476CC8}"/>
    <dgm:cxn modelId="{277CE952-3824-4833-B4FA-BAEBAE82588F}" type="presOf" srcId="{86CDD8D7-664A-41C4-AC83-619899A23C5B}" destId="{66E48A58-1326-4B62-B585-A828DC622088}" srcOrd="0" destOrd="0" presId="urn:microsoft.com/office/officeart/2005/8/layout/pList2"/>
    <dgm:cxn modelId="{8F907E27-F71C-4059-A036-7C8416F5906F}" srcId="{6D63A7A1-E7FC-4EBC-9B61-A9CB1B63B34A}" destId="{36D74A85-EBDB-4429-99B3-7B5F9945DAC5}" srcOrd="0" destOrd="0" parTransId="{66355E1A-0C8E-4F4B-85C3-8192E0DB4996}" sibTransId="{2CF5F390-19B3-4473-A883-56C8709F2E62}"/>
    <dgm:cxn modelId="{88E0AB58-129F-4230-BDF0-BEA5AEACEFF9}" type="presOf" srcId="{6D63A7A1-E7FC-4EBC-9B61-A9CB1B63B34A}" destId="{04B4EE58-CD7B-41F4-B13E-44C842FC04E7}" srcOrd="0" destOrd="0" presId="urn:microsoft.com/office/officeart/2005/8/layout/pList2"/>
    <dgm:cxn modelId="{B7F3EE3C-6FA9-4B92-9746-7A80BA8C603D}" type="presOf" srcId="{F6913313-D7EC-4B05-A04A-504245740312}" destId="{415573E2-FB83-4D9B-9E0C-32AB1A17DFCF}" srcOrd="0" destOrd="0" presId="urn:microsoft.com/office/officeart/2005/8/layout/pList2"/>
    <dgm:cxn modelId="{8F1545E2-E686-43E8-9C0D-72CB85808F66}" type="presParOf" srcId="{04B4EE58-CD7B-41F4-B13E-44C842FC04E7}" destId="{8BC60F6F-10C1-40AE-B893-E1B24CA16410}" srcOrd="0" destOrd="0" presId="urn:microsoft.com/office/officeart/2005/8/layout/pList2"/>
    <dgm:cxn modelId="{58D88495-1A0F-42B8-9241-64C41363C721}" type="presParOf" srcId="{04B4EE58-CD7B-41F4-B13E-44C842FC04E7}" destId="{C55E9786-4123-4EC3-912F-945444D8CF90}" srcOrd="1" destOrd="0" presId="urn:microsoft.com/office/officeart/2005/8/layout/pList2"/>
    <dgm:cxn modelId="{3B19D8AA-BFB1-4BD5-A72F-51EEA13F161D}" type="presParOf" srcId="{C55E9786-4123-4EC3-912F-945444D8CF90}" destId="{C8CE16CC-91B6-43CD-BC63-4434C27EA88B}" srcOrd="0" destOrd="0" presId="urn:microsoft.com/office/officeart/2005/8/layout/pList2"/>
    <dgm:cxn modelId="{90AA1FDA-22A2-4AB8-818E-BBE0D022651A}" type="presParOf" srcId="{C8CE16CC-91B6-43CD-BC63-4434C27EA88B}" destId="{33D3BF24-09EF-4B40-88C0-5CDC848530AB}" srcOrd="0" destOrd="0" presId="urn:microsoft.com/office/officeart/2005/8/layout/pList2"/>
    <dgm:cxn modelId="{53509B25-3D09-4CF0-BF3B-DB957D770289}" type="presParOf" srcId="{C8CE16CC-91B6-43CD-BC63-4434C27EA88B}" destId="{C5B2A4B5-0893-434F-AC98-5AFA7492CD25}" srcOrd="1" destOrd="0" presId="urn:microsoft.com/office/officeart/2005/8/layout/pList2"/>
    <dgm:cxn modelId="{795050CC-A3EB-4776-9936-8B833FD1737F}" type="presParOf" srcId="{C8CE16CC-91B6-43CD-BC63-4434C27EA88B}" destId="{CDC7E196-CE45-4780-9EBE-90FFF8E858A0}" srcOrd="2" destOrd="0" presId="urn:microsoft.com/office/officeart/2005/8/layout/pList2"/>
    <dgm:cxn modelId="{FA0E93C7-1998-4004-989F-C650BF373AFB}" type="presParOf" srcId="{C55E9786-4123-4EC3-912F-945444D8CF90}" destId="{47C88D77-F9DC-4BA5-B230-AB9638052E37}" srcOrd="1" destOrd="0" presId="urn:microsoft.com/office/officeart/2005/8/layout/pList2"/>
    <dgm:cxn modelId="{00E5E917-DE24-4E71-90FC-D885AC0D61C2}" type="presParOf" srcId="{C55E9786-4123-4EC3-912F-945444D8CF90}" destId="{6F6F52B2-F620-4720-B30C-78625D76861D}" srcOrd="2" destOrd="0" presId="urn:microsoft.com/office/officeart/2005/8/layout/pList2"/>
    <dgm:cxn modelId="{D8F1522E-FBDD-4E52-976E-E2291AD84913}" type="presParOf" srcId="{6F6F52B2-F620-4720-B30C-78625D76861D}" destId="{0A8D839E-574F-4A31-9F50-C12D54C07039}" srcOrd="0" destOrd="0" presId="urn:microsoft.com/office/officeart/2005/8/layout/pList2"/>
    <dgm:cxn modelId="{BD477F15-0AE8-470C-AD9D-0E609591FE3C}" type="presParOf" srcId="{6F6F52B2-F620-4720-B30C-78625D76861D}" destId="{29A689B8-F34C-41D7-AF24-01A42F178C24}" srcOrd="1" destOrd="0" presId="urn:microsoft.com/office/officeart/2005/8/layout/pList2"/>
    <dgm:cxn modelId="{FCA72ADC-F076-4B21-A3BC-A5DDC6BC030F}" type="presParOf" srcId="{6F6F52B2-F620-4720-B30C-78625D76861D}" destId="{691D39E1-4E05-4375-95DE-02414F3B2099}" srcOrd="2" destOrd="0" presId="urn:microsoft.com/office/officeart/2005/8/layout/pList2"/>
    <dgm:cxn modelId="{2CB206EA-5D44-4D44-A916-74863D2D317B}" type="presParOf" srcId="{C55E9786-4123-4EC3-912F-945444D8CF90}" destId="{66E48A58-1326-4B62-B585-A828DC622088}" srcOrd="3" destOrd="0" presId="urn:microsoft.com/office/officeart/2005/8/layout/pList2"/>
    <dgm:cxn modelId="{66ED357B-25F6-41E6-9183-577C6ECA2670}" type="presParOf" srcId="{C55E9786-4123-4EC3-912F-945444D8CF90}" destId="{09695027-30CE-49CB-93DD-56A77DEAB263}" srcOrd="4" destOrd="0" presId="urn:microsoft.com/office/officeart/2005/8/layout/pList2"/>
    <dgm:cxn modelId="{1C5B8E3D-32C9-44D0-8699-F211D71662C2}" type="presParOf" srcId="{09695027-30CE-49CB-93DD-56A77DEAB263}" destId="{415573E2-FB83-4D9B-9E0C-32AB1A17DFCF}" srcOrd="0" destOrd="0" presId="urn:microsoft.com/office/officeart/2005/8/layout/pList2"/>
    <dgm:cxn modelId="{FD1D0694-40C7-4A22-A591-19EF2E5CAD6B}" type="presParOf" srcId="{09695027-30CE-49CB-93DD-56A77DEAB263}" destId="{DCF9279A-219B-48BD-B5D2-CF71BF51B1CD}" srcOrd="1" destOrd="0" presId="urn:microsoft.com/office/officeart/2005/8/layout/pList2"/>
    <dgm:cxn modelId="{578B0E85-3697-4276-AFB9-82E638685ABE}" type="presParOf" srcId="{09695027-30CE-49CB-93DD-56A77DEAB263}" destId="{33F9385F-390F-4D10-AA2D-A0994C98C56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C60F6F-10C1-40AE-B893-E1B24CA16410}">
      <dsp:nvSpPr>
        <dsp:cNvPr id="0" name=""/>
        <dsp:cNvSpPr/>
      </dsp:nvSpPr>
      <dsp:spPr>
        <a:xfrm>
          <a:off x="0" y="0"/>
          <a:ext cx="7072362" cy="241103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7E196-CE45-4780-9EBE-90FFF8E858A0}">
      <dsp:nvSpPr>
        <dsp:cNvPr id="0" name=""/>
        <dsp:cNvSpPr/>
      </dsp:nvSpPr>
      <dsp:spPr>
        <a:xfrm>
          <a:off x="504142" y="689834"/>
          <a:ext cx="1684727" cy="14823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D3BF24-09EF-4B40-88C0-5CDC848530AB}">
      <dsp:nvSpPr>
        <dsp:cNvPr id="0" name=""/>
        <dsp:cNvSpPr/>
      </dsp:nvSpPr>
      <dsp:spPr>
        <a:xfrm rot="10800000">
          <a:off x="212482" y="2411032"/>
          <a:ext cx="2198940" cy="29468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err="1" smtClean="0"/>
            <a:t>Experts</a:t>
          </a:r>
          <a:r>
            <a:rPr lang="de-CH" sz="2400" kern="1200" dirty="0" smtClean="0"/>
            <a:t/>
          </a:r>
          <a:br>
            <a:rPr lang="de-CH" sz="2400" kern="1200" dirty="0" smtClean="0"/>
          </a:br>
          <a:r>
            <a:rPr lang="de-CH" sz="2400" kern="1200" dirty="0" smtClean="0"/>
            <a:t>PRC/CCM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Open</a:t>
          </a:r>
        </a:p>
      </dsp:txBody>
      <dsp:txXfrm rot="10800000">
        <a:off x="212482" y="2411032"/>
        <a:ext cx="2198940" cy="2946817"/>
      </dsp:txXfrm>
    </dsp:sp>
    <dsp:sp modelId="{691D39E1-4E05-4375-95DE-02414F3B2099}">
      <dsp:nvSpPr>
        <dsp:cNvPr id="0" name=""/>
        <dsp:cNvSpPr/>
      </dsp:nvSpPr>
      <dsp:spPr>
        <a:xfrm>
          <a:off x="2765923" y="619500"/>
          <a:ext cx="1684727" cy="15761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8D839E-574F-4A31-9F50-C12D54C07039}">
      <dsp:nvSpPr>
        <dsp:cNvPr id="0" name=""/>
        <dsp:cNvSpPr/>
      </dsp:nvSpPr>
      <dsp:spPr>
        <a:xfrm rot="10800000">
          <a:off x="2579895" y="2411032"/>
          <a:ext cx="2039194" cy="29468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IHF-</a:t>
          </a:r>
          <a:br>
            <a:rPr lang="de-CH" sz="2400" kern="1200" dirty="0" smtClean="0"/>
          </a:br>
          <a:r>
            <a:rPr lang="de-CH" sz="2400" kern="1200" dirty="0" err="1" smtClean="0"/>
            <a:t>Refs</a:t>
          </a:r>
          <a:r>
            <a:rPr lang="de-CH" sz="2400" kern="1200" dirty="0" smtClean="0"/>
            <a:t/>
          </a:r>
          <a:br>
            <a:rPr lang="de-CH" sz="2400" kern="1200" dirty="0" smtClean="0"/>
          </a:br>
          <a:r>
            <a:rPr lang="de-CH" sz="2400" kern="1200" dirty="0" err="1" smtClean="0"/>
            <a:t>Lecturer</a:t>
          </a:r>
          <a:r>
            <a:rPr lang="de-CH" sz="2400" kern="1200" dirty="0" smtClean="0"/>
            <a:t/>
          </a:r>
          <a:br>
            <a:rPr lang="de-CH" sz="2400" kern="1200" dirty="0" smtClean="0"/>
          </a:br>
          <a:r>
            <a:rPr lang="de-CH" sz="2400" kern="1200" dirty="0" err="1" smtClean="0"/>
            <a:t>Chief</a:t>
          </a:r>
          <a:r>
            <a:rPr lang="de-CH" sz="2400" kern="1200" dirty="0" smtClean="0"/>
            <a:t> </a:t>
          </a:r>
          <a:r>
            <a:rPr lang="de-CH" sz="2400" kern="1200" dirty="0" err="1" smtClean="0"/>
            <a:t>Refs</a:t>
          </a:r>
          <a:r>
            <a:rPr lang="de-CH" sz="2400" kern="1200" dirty="0" smtClean="0"/>
            <a:t/>
          </a:r>
          <a:br>
            <a:rPr lang="de-CH" sz="2400" kern="1200" dirty="0" smtClean="0"/>
          </a:br>
          <a:endParaRPr lang="de-CH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Test open</a:t>
          </a:r>
          <a:endParaRPr lang="de-CH" sz="2400" kern="1200" dirty="0"/>
        </a:p>
      </dsp:txBody>
      <dsp:txXfrm rot="10800000">
        <a:off x="2579895" y="2411032"/>
        <a:ext cx="2039194" cy="2946817"/>
      </dsp:txXfrm>
    </dsp:sp>
    <dsp:sp modelId="{33F9385F-390F-4D10-AA2D-A0994C98C562}">
      <dsp:nvSpPr>
        <dsp:cNvPr id="0" name=""/>
        <dsp:cNvSpPr/>
      </dsp:nvSpPr>
      <dsp:spPr>
        <a:xfrm>
          <a:off x="4966902" y="571505"/>
          <a:ext cx="1684727" cy="16252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5573E2-FB83-4D9B-9E0C-32AB1A17DFCF}">
      <dsp:nvSpPr>
        <dsp:cNvPr id="0" name=""/>
        <dsp:cNvSpPr/>
      </dsp:nvSpPr>
      <dsp:spPr>
        <a:xfrm rot="10800000">
          <a:off x="4787563" y="2411032"/>
          <a:ext cx="2072316" cy="2946817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Public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CH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Test open</a:t>
          </a:r>
          <a:endParaRPr lang="de-CH" sz="2400" kern="1200" dirty="0"/>
        </a:p>
      </dsp:txBody>
      <dsp:txXfrm rot="10800000">
        <a:off x="4787563" y="2411032"/>
        <a:ext cx="2072316" cy="2946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97982-B680-4709-A1CC-A61E748E366A}" type="datetimeFigureOut">
              <a:rPr lang="de-DE" smtClean="0"/>
              <a:pPr/>
              <a:t>28.04.2010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301FA-83BA-4BE7-9B8B-798278B305D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01FA-83BA-4BE7-9B8B-798278B305DA}" type="slidenum">
              <a:rPr lang="de-CH" smtClean="0"/>
              <a:pPr/>
              <a:t>14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01FA-83BA-4BE7-9B8B-798278B305DA}" type="slidenum">
              <a:rPr lang="de-CH" smtClean="0"/>
              <a:pPr/>
              <a:t>21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01FA-83BA-4BE7-9B8B-798278B305DA}" type="slidenum">
              <a:rPr lang="de-CH" smtClean="0"/>
              <a:pPr/>
              <a:t>25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01FA-83BA-4BE7-9B8B-798278B305DA}" type="slidenum">
              <a:rPr lang="de-CH" smtClean="0"/>
              <a:pPr/>
              <a:t>26</a:t>
            </a:fld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01FA-83BA-4BE7-9B8B-798278B305DA}" type="slidenum">
              <a:rPr lang="de-CH" smtClean="0"/>
              <a:pPr/>
              <a:t>27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GB" noProof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28596" y="6356351"/>
            <a:ext cx="2786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7555" y="6356351"/>
            <a:ext cx="400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72397" y="6356351"/>
            <a:ext cx="111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2"/>
          </p:nvPr>
        </p:nvSpPr>
        <p:spPr>
          <a:xfrm>
            <a:off x="428596" y="6356351"/>
            <a:ext cx="2786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7555" y="6356351"/>
            <a:ext cx="400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72397" y="6356351"/>
            <a:ext cx="111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428596" y="6356351"/>
            <a:ext cx="2786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7555" y="6356351"/>
            <a:ext cx="400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72397" y="6356351"/>
            <a:ext cx="111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428596" y="6356351"/>
            <a:ext cx="2786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7555" y="6356351"/>
            <a:ext cx="400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72397" y="6356351"/>
            <a:ext cx="111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596" y="6356351"/>
            <a:ext cx="2786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7555" y="6356351"/>
            <a:ext cx="400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72397" y="6356351"/>
            <a:ext cx="111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596" y="6356351"/>
            <a:ext cx="2786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357555" y="6356351"/>
            <a:ext cx="400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72397" y="6356351"/>
            <a:ext cx="111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428596" y="6356351"/>
            <a:ext cx="2786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7555" y="6356351"/>
            <a:ext cx="400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72397" y="6356351"/>
            <a:ext cx="111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428596" y="6356351"/>
            <a:ext cx="2786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7555" y="6356351"/>
            <a:ext cx="400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72397" y="6356351"/>
            <a:ext cx="111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596" y="6356351"/>
            <a:ext cx="2786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7555" y="6356351"/>
            <a:ext cx="400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72397" y="6356351"/>
            <a:ext cx="111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smtClean="0"/>
              <a:t>Bild durch Klicken auf Symbol hinzufügen</a:t>
            </a:r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Textmasterformate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428596" y="6356351"/>
            <a:ext cx="2786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7555" y="6356351"/>
            <a:ext cx="400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72397" y="6356351"/>
            <a:ext cx="111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‹Nr.›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endParaRPr lang="en-GB" noProof="0" dirty="0"/>
          </a:p>
        </p:txBody>
      </p:sp>
      <p:pic>
        <p:nvPicPr>
          <p:cNvPr id="7" name="Grafik 6" descr="Ihflogo von Ott erhalten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67768" y="71415"/>
            <a:ext cx="504827" cy="74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Ihflogo von Ott erhalten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407" y="71415"/>
            <a:ext cx="504827" cy="74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428596" y="6356351"/>
            <a:ext cx="2786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Roland Bürgi                 Edition: 2009-06-15           IHF-Playing Rule and Referee Commission</a:t>
            </a:r>
            <a:endParaRPr lang="en-GB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7555" y="6356351"/>
            <a:ext cx="4000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International Handball Federation</a:t>
            </a:r>
            <a:endParaRPr lang="en-GB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72397" y="6356351"/>
            <a:ext cx="1114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Chart </a:t>
            </a:r>
            <a:fld id="{CABAF6B0-465F-4E5A-B3C3-AC12B52B90AE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2" name="Grafik 11" descr="TUN0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984450" y="60556"/>
            <a:ext cx="573024" cy="762000"/>
          </a:xfrm>
          <a:prstGeom prst="rect">
            <a:avLst/>
          </a:prstGeom>
        </p:spPr>
      </p:pic>
      <p:pic>
        <p:nvPicPr>
          <p:cNvPr id="13" name="Grafik 12" descr="TUN0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1472" y="62950"/>
            <a:ext cx="573024" cy="7620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wm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dartfish.com/de/index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tfish.com/de/index.htm" TargetMode="Externa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4.wmf"/><Relationship Id="rId7" Type="http://schemas.openxmlformats.org/officeDocument/2006/relationships/hyperlink" Target="http://www.dartfish.com/de/index.htm" TargetMode="External"/><Relationship Id="rId12" Type="http://schemas.openxmlformats.org/officeDocument/2006/relationships/image" Target="../media/image4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11" Type="http://schemas.openxmlformats.org/officeDocument/2006/relationships/image" Target="../media/image40.png"/><Relationship Id="rId5" Type="http://schemas.openxmlformats.org/officeDocument/2006/relationships/image" Target="../media/image36.wmf"/><Relationship Id="rId10" Type="http://schemas.openxmlformats.org/officeDocument/2006/relationships/image" Target="../media/image39.wmf"/><Relationship Id="rId4" Type="http://schemas.openxmlformats.org/officeDocument/2006/relationships/image" Target="../media/image35.jpe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hyperlink" Target="http://www.dartfish.com/de/index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hyperlink" Target="http://www.dartfish.com/de/index.htm" TargetMode="Externa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hyperlink" Target="http://www.dartfish.com/de/index.htm" TargetMode="Externa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4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48.wmf"/><Relationship Id="rId7" Type="http://schemas.openxmlformats.org/officeDocument/2006/relationships/hyperlink" Target="http://www.dartfish.com/de/index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tfish.com/de/index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artfish.com/" TargetMode="External"/><Relationship Id="rId4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dartfish.com/de/index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rtfish.tv/Login.aspx" TargetMode="External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dartfish.tv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 txBox="1">
            <a:spLocks/>
          </p:cNvSpPr>
          <p:nvPr/>
        </p:nvSpPr>
        <p:spPr>
          <a:xfrm>
            <a:off x="1214414" y="1"/>
            <a:ext cx="6715172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algn="ctr"/>
            <a:r>
              <a:rPr lang="en-GB" sz="1400" b="1" dirty="0" smtClean="0"/>
              <a:t>2009 Symposium for Coaches and Chief Referees     28. – 31. July 2009 Tunis-</a:t>
            </a:r>
            <a:r>
              <a:rPr lang="en-GB" sz="1400" b="1" dirty="0" err="1" smtClean="0"/>
              <a:t>Gammarth</a:t>
            </a:r>
            <a:endParaRPr lang="de-CH" sz="1400" b="1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Modern methods of referee</a:t>
            </a:r>
            <a:br>
              <a:rPr lang="en-GB" dirty="0" smtClean="0"/>
            </a:br>
            <a:r>
              <a:rPr lang="en-GB" dirty="0" smtClean="0"/>
              <a:t>teaching/technologies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Roland </a:t>
            </a:r>
            <a:r>
              <a:rPr lang="en-GB" dirty="0" err="1" smtClean="0"/>
              <a:t>Bürgi</a:t>
            </a:r>
            <a:r>
              <a:rPr lang="en-GB" dirty="0" smtClean="0"/>
              <a:t>                 Edition: 2009-06-15           IHF-Playing Rule and Referee Commission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1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 dirty="0"/>
          </a:p>
        </p:txBody>
      </p:sp>
      <p:pic>
        <p:nvPicPr>
          <p:cNvPr id="10" name="Grafik 9" descr="TUN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4450" y="60556"/>
            <a:ext cx="573024" cy="762000"/>
          </a:xfrm>
          <a:prstGeom prst="rect">
            <a:avLst/>
          </a:prstGeom>
        </p:spPr>
      </p:pic>
      <p:pic>
        <p:nvPicPr>
          <p:cNvPr id="12" name="Grafik 11" descr="TUN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902" y="64008"/>
            <a:ext cx="573024" cy="762000"/>
          </a:xfrm>
          <a:prstGeom prst="rect">
            <a:avLst/>
          </a:prstGeom>
        </p:spPr>
      </p:pic>
      <p:pic>
        <p:nvPicPr>
          <p:cNvPr id="1026" name="Picture 2" descr="C:\Documents and Settings\RolandBuergi\My Documents\My Pictures\Microsoft Clip Organizer\j025073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8229" y="4214818"/>
            <a:ext cx="1043003" cy="1653520"/>
          </a:xfrm>
          <a:prstGeom prst="rect">
            <a:avLst/>
          </a:prstGeom>
          <a:noFill/>
        </p:spPr>
      </p:pic>
      <p:pic>
        <p:nvPicPr>
          <p:cNvPr id="1028" name="Picture 4" descr="C:\Documents and Settings\RolandBuergi\My Documents\My Pictures\Microsoft Clip Organizer\j031817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73981" y="3071810"/>
            <a:ext cx="1198547" cy="1239877"/>
          </a:xfrm>
          <a:prstGeom prst="rect">
            <a:avLst/>
          </a:prstGeom>
          <a:noFill/>
        </p:spPr>
      </p:pic>
      <p:pic>
        <p:nvPicPr>
          <p:cNvPr id="1030" name="Picture 6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013" y="3910029"/>
            <a:ext cx="1100137" cy="1804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olandBuergi\Local Settings\Temporary Internet Files\Content.IE5\S1BFIMR5\MCj043818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717735"/>
            <a:ext cx="1928826" cy="2354471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Setup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10</a:t>
            </a:fld>
            <a:endParaRPr lang="en-GB" noProof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1625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We </a:t>
            </a:r>
            <a:r>
              <a:rPr lang="en-GB" dirty="0" smtClean="0"/>
              <a:t>have 3 units (per set) – one for referee A, one for referee B and one for the delegate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We prepare to have per hall at least 2 sets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The referee units are for speak and hear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The delegate unit is only for hear –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but </a:t>
            </a:r>
            <a:r>
              <a:rPr lang="en-GB" dirty="0" smtClean="0"/>
              <a:t>he can switch on to speak </a:t>
            </a:r>
            <a:r>
              <a:rPr lang="en-GB" sz="2000" dirty="0" smtClean="0"/>
              <a:t>–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otherwise </a:t>
            </a:r>
            <a:r>
              <a:rPr lang="en-GB" sz="2000" dirty="0" smtClean="0"/>
              <a:t>there is too much disturbing noise from </a:t>
            </a:r>
            <a:r>
              <a:rPr lang="en-GB" sz="2000" dirty="0" smtClean="0"/>
              <a:t>the</a:t>
            </a:r>
            <a:br>
              <a:rPr lang="en-GB" sz="2000" dirty="0" smtClean="0"/>
            </a:br>
            <a:r>
              <a:rPr lang="en-GB" sz="2000" dirty="0" smtClean="0"/>
              <a:t>benches </a:t>
            </a:r>
            <a:r>
              <a:rPr lang="en-GB" sz="2000" dirty="0" smtClean="0"/>
              <a:t>and the table</a:t>
            </a:r>
          </a:p>
          <a:p>
            <a:pPr eaLnBrk="1" hangingPunct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RolandBuergi\Local Settings\Temporary Internet Files\Content.IE5\CACKGEU3\MCj030761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303" y="5314311"/>
            <a:ext cx="1827291" cy="1115085"/>
          </a:xfrm>
          <a:prstGeom prst="rect">
            <a:avLst/>
          </a:prstGeom>
          <a:noFill/>
        </p:spPr>
      </p:pic>
      <p:pic>
        <p:nvPicPr>
          <p:cNvPr id="2051" name="Picture 3" descr="C:\Documents and Settings\RolandBuergi\Local Settings\Temporary Internet Files\Content.IE5\3ZML6X6E\MCj04281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4875" y="2500306"/>
            <a:ext cx="1889125" cy="16510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Setup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11</a:t>
            </a:fld>
            <a:endParaRPr lang="en-GB" noProof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516255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The referee have the unit in an armband (or</a:t>
            </a:r>
            <a:br>
              <a:rPr lang="en-US" dirty="0" smtClean="0"/>
            </a:br>
            <a:r>
              <a:rPr lang="en-US" dirty="0" smtClean="0"/>
              <a:t>a belt) and it’s covered with the referee shirt. The delegate has his unit in any pocket.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The unit is connected with the headset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smtClean="0"/>
              <a:t>a cable</a:t>
            </a:r>
            <a:endParaRPr lang="de-CH" dirty="0" smtClean="0"/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During the use of the system we do not have to push any button – only to start before the game or to adjust something well in advance. Except on/off speaking by delegate</a:t>
            </a:r>
            <a:endParaRPr lang="de-CH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Setup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12</a:t>
            </a:fld>
            <a:endParaRPr lang="en-GB" noProof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5162550"/>
          </a:xfrm>
        </p:spPr>
        <p:txBody>
          <a:bodyPr/>
          <a:lstStyle/>
          <a:p>
            <a:pPr eaLnBrk="1" hangingPunct="1"/>
            <a:r>
              <a:rPr lang="en-GB" dirty="0" smtClean="0"/>
              <a:t>The noise level of whistling and external notice is dimmed down – there is the possibility to change the volume level </a:t>
            </a:r>
            <a:r>
              <a:rPr lang="en-GB" sz="2100" dirty="0" smtClean="0"/>
              <a:t>– not during the game</a:t>
            </a:r>
          </a:p>
          <a:p>
            <a:pPr eaLnBrk="1" hangingPunct="1"/>
            <a:r>
              <a:rPr lang="en-GB" dirty="0" smtClean="0"/>
              <a:t>If you have problems while using the system – don‘t let you disturb – solve it in the half time break or before the next match. </a:t>
            </a:r>
          </a:p>
        </p:txBody>
      </p:sp>
      <p:pic>
        <p:nvPicPr>
          <p:cNvPr id="5125" name="Picture 5" descr="C:\Documents and Settings\RolandBuergi\Local Settings\Temporary Internet Files\Content.IE5\JNSBNZCC\MCj030817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1214422"/>
            <a:ext cx="1257296" cy="1046709"/>
          </a:xfrm>
          <a:prstGeom prst="rect">
            <a:avLst/>
          </a:prstGeom>
          <a:noFill/>
        </p:spPr>
      </p:pic>
      <p:pic>
        <p:nvPicPr>
          <p:cNvPr id="5127" name="Picture 7" descr="C:\Documents and Settings\RolandBuergi\Local Settings\Temporary Internet Files\Content.IE5\33CCNBKF\MCj037944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4429132"/>
            <a:ext cx="1506235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Documents and Settings\RolandBuergi\Local Settings\Temporary Internet Files\Content.IE5\CACKGEU3\MCj042574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857760"/>
            <a:ext cx="2105025" cy="1473200"/>
          </a:xfrm>
          <a:prstGeom prst="rect">
            <a:avLst/>
          </a:prstGeom>
          <a:noFill/>
        </p:spPr>
      </p:pic>
      <p:pic>
        <p:nvPicPr>
          <p:cNvPr id="3078" name="Picture 6" descr="C:\Documents and Settings\RolandBuergi\Local Settings\Temporary Internet Files\Content.IE5\33CCNBKF\MCj042974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0144" y="3057534"/>
            <a:ext cx="1822450" cy="165735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Referee using: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To agree on the moment of warning signal for passive play</a:t>
            </a:r>
            <a:endParaRPr lang="de-CH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To agree on the moment of changing positions</a:t>
            </a:r>
            <a:endParaRPr lang="de-CH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To agree on hard punishments like Red Cards</a:t>
            </a:r>
            <a:endParaRPr lang="de-CH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To help the partner to focus on the right things (e.g. focus on 6m line etc.)</a:t>
            </a:r>
            <a:endParaRPr lang="de-CH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To hear verbal warnings of the partner towards players and benches</a:t>
            </a:r>
            <a:endParaRPr lang="de-CH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13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Referee using: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To hear verbal warnings of the delegate towards the benches – only if it is turned on</a:t>
            </a:r>
            <a:endParaRPr lang="de-CH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To announce to each other a number of a player to be punished when giving advantage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To hear the whistle of the partner and the delegate through the headset when the noise in the hall is big</a:t>
            </a:r>
            <a:endParaRPr lang="de-CH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Any other unexpected situation, where one can help each other</a:t>
            </a:r>
            <a:endParaRPr lang="de-CH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To motivate the partner to keep concentration</a:t>
            </a:r>
            <a:endParaRPr lang="de-CH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14</a:t>
            </a:fld>
            <a:endParaRPr lang="en-GB" noProof="0"/>
          </a:p>
        </p:txBody>
      </p:sp>
      <p:pic>
        <p:nvPicPr>
          <p:cNvPr id="4099" name="Picture 3" descr="C:\Documents and Settings\RolandBuergi\Local Settings\Temporary Internet Files\Content.IE5\UPDW7EBP\MCj007879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710" y="4071942"/>
            <a:ext cx="963957" cy="1427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olandBuergi\Local Settings\Temporary Internet Files\Content.IE5\HCMIXCEU\MCj0434829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786322"/>
            <a:ext cx="1714500" cy="17145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Referee using: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communication between the referees can be in </a:t>
            </a:r>
            <a:r>
              <a:rPr lang="en-US" u="sng" dirty="0" smtClean="0">
                <a:solidFill>
                  <a:srgbClr val="FFFF00"/>
                </a:solidFill>
              </a:rPr>
              <a:t>your own language</a:t>
            </a:r>
            <a:r>
              <a:rPr lang="en-US" dirty="0" smtClean="0"/>
              <a:t>, because the purpose is generally NOT to share your communication within the couple with the delegate.  </a:t>
            </a:r>
          </a:p>
          <a:p>
            <a:pPr>
              <a:buNone/>
            </a:pPr>
            <a:r>
              <a:rPr lang="en-US" dirty="0" smtClean="0"/>
              <a:t>  But in case there is something to inform or to ask the Delegate it has to be in </a:t>
            </a:r>
            <a:r>
              <a:rPr lang="en-US" u="sng" dirty="0" smtClean="0">
                <a:solidFill>
                  <a:srgbClr val="FFFF00"/>
                </a:solidFill>
              </a:rPr>
              <a:t>English.</a:t>
            </a:r>
            <a:r>
              <a:rPr lang="en-US" u="sng" dirty="0" smtClean="0"/>
              <a:t/>
            </a:r>
            <a:br>
              <a:rPr lang="en-US" u="sng" dirty="0" smtClean="0"/>
            </a:br>
            <a:endParaRPr lang="de-CH" dirty="0" smtClean="0"/>
          </a:p>
          <a:p>
            <a:pPr algn="ctr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Start with using the system rarely – use it only, when it helps to do your job as a referee better/easier.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de-CH" sz="2800" b="1" dirty="0" smtClean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dirty="0" smtClean="0"/>
              <a:t>International Handball Federation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15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Referee using: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56032">
              <a:buNone/>
              <a:defRPr/>
            </a:pPr>
            <a:r>
              <a:rPr lang="en-US" sz="3600" b="1" u="sng" dirty="0" smtClean="0"/>
              <a:t>Don’t use it:</a:t>
            </a:r>
            <a:r>
              <a:rPr lang="en-US" sz="3600" b="1" dirty="0" smtClean="0"/>
              <a:t> </a:t>
            </a:r>
            <a:r>
              <a:rPr lang="en-US" dirty="0" smtClean="0"/>
              <a:t> </a:t>
            </a:r>
          </a:p>
          <a:p>
            <a:pPr marL="365760" indent="-256032">
              <a:buNone/>
              <a:defRPr/>
            </a:pPr>
            <a:endParaRPr lang="de-CH" dirty="0" smtClean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en-US" sz="3500" dirty="0" smtClean="0"/>
              <a:t>To give advice to partner for decisions in his field of responsibility</a:t>
            </a:r>
            <a:endParaRPr lang="de-CH" sz="3500" dirty="0" smtClean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en-US" sz="3500" dirty="0" smtClean="0"/>
              <a:t>To discus past right or wrong decisions </a:t>
            </a:r>
            <a:endParaRPr lang="de-CH" sz="3500" dirty="0" smtClean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en-US" sz="3500" dirty="0" smtClean="0"/>
              <a:t>To disturb concentration of your partner (and yourself) with tips and hints and questions </a:t>
            </a:r>
            <a:endParaRPr lang="de-CH" sz="3500" dirty="0" smtClean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en-US" sz="3500" dirty="0" smtClean="0"/>
              <a:t>To speak about other things</a:t>
            </a:r>
            <a:r>
              <a:rPr lang="en-US" dirty="0" smtClean="0"/>
              <a:t/>
            </a:r>
            <a:br>
              <a:rPr lang="en-US" dirty="0" smtClean="0"/>
            </a:br>
            <a:endParaRPr lang="de-CH" dirty="0" smtClean="0"/>
          </a:p>
          <a:p>
            <a:pPr>
              <a:buNone/>
            </a:pP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16</a:t>
            </a:fld>
            <a:endParaRPr lang="en-GB" noProof="0"/>
          </a:p>
        </p:txBody>
      </p:sp>
      <p:pic>
        <p:nvPicPr>
          <p:cNvPr id="7" name="Picture 4" descr="C:\Documents and Settings\RolandBuergi\Local Settings\Temporary Internet Files\Content.IE5\SLW9OLMJ\MCj043560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2772" y="142852"/>
            <a:ext cx="2257428" cy="2257428"/>
          </a:xfrm>
          <a:prstGeom prst="flowChartAlternateProcess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Delegate using: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The delegate </a:t>
            </a:r>
            <a:r>
              <a:rPr lang="en-US" u="sng" dirty="0" smtClean="0">
                <a:solidFill>
                  <a:srgbClr val="FFFF00"/>
                </a:solidFill>
              </a:rPr>
              <a:t>never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speaks to the</a:t>
            </a:r>
            <a:br>
              <a:rPr lang="en-US" dirty="0" smtClean="0"/>
            </a:br>
            <a:r>
              <a:rPr lang="en-US" dirty="0" smtClean="0"/>
              <a:t>referees about any factual decision.</a:t>
            </a:r>
            <a:endParaRPr lang="de-CH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The delegate uses the system towards the referees </a:t>
            </a:r>
            <a:r>
              <a:rPr lang="en-US" u="sng" dirty="0" smtClean="0">
                <a:solidFill>
                  <a:srgbClr val="FFFF00"/>
                </a:solidFill>
              </a:rPr>
              <a:t>very rarely </a:t>
            </a:r>
            <a:r>
              <a:rPr lang="en-US" dirty="0" smtClean="0"/>
              <a:t>– it could be for example :</a:t>
            </a:r>
            <a:endParaRPr lang="de-CH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in case of clear rule mistake to prevent a protest</a:t>
            </a:r>
            <a:endParaRPr lang="de-CH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to give a hint, if the ball was in play or out of play, so that you are sure how to restart the game after the time-out, when the game was interrupted from the table</a:t>
            </a:r>
            <a:endParaRPr lang="de-CH" dirty="0" smtClean="0"/>
          </a:p>
          <a:p>
            <a:endParaRPr lang="de-CH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17</a:t>
            </a:fld>
            <a:endParaRPr lang="en-GB" noProof="0"/>
          </a:p>
        </p:txBody>
      </p:sp>
      <p:pic>
        <p:nvPicPr>
          <p:cNvPr id="8" name="Grafik 7" descr="Ti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928670"/>
            <a:ext cx="2338576" cy="1799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Delegate using: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§"/>
            </a:pPr>
            <a:r>
              <a:rPr lang="en-US" dirty="0" smtClean="0"/>
              <a:t>to ask the referee to come to the table to clarify something </a:t>
            </a:r>
            <a:endParaRPr lang="de-CH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to get the attention of  the referees if they didn’t hear the whistle of the table.</a:t>
            </a:r>
            <a:endParaRPr lang="de-CH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to give a ‘count-down’ the last</a:t>
            </a:r>
            <a:br>
              <a:rPr lang="en-US" dirty="0" smtClean="0"/>
            </a:br>
            <a:r>
              <a:rPr lang="en-US" dirty="0" smtClean="0"/>
              <a:t>10 seconds, to help the referees</a:t>
            </a:r>
            <a:br>
              <a:rPr lang="en-US" dirty="0" smtClean="0"/>
            </a:br>
            <a:r>
              <a:rPr lang="en-US" dirty="0" smtClean="0"/>
              <a:t>know that time is expiring and to</a:t>
            </a:r>
            <a:br>
              <a:rPr lang="en-US" dirty="0" smtClean="0"/>
            </a:br>
            <a:r>
              <a:rPr lang="en-US" dirty="0" smtClean="0"/>
              <a:t>know how much time is left</a:t>
            </a:r>
            <a:br>
              <a:rPr lang="en-US" dirty="0" smtClean="0"/>
            </a:br>
            <a:r>
              <a:rPr lang="en-US" dirty="0" smtClean="0"/>
              <a:t>without focusing on scoreboard</a:t>
            </a:r>
            <a:endParaRPr lang="de-CH" dirty="0" smtClean="0"/>
          </a:p>
          <a:p>
            <a:endParaRPr lang="de-CH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dirty="0" smtClean="0"/>
              <a:t>Roland Bürgi                 Edition: 2009-06-15           IHF-</a:t>
            </a:r>
            <a:r>
              <a:rPr lang="de-DE" noProof="0" dirty="0" err="1" smtClean="0"/>
              <a:t>Playing</a:t>
            </a:r>
            <a:r>
              <a:rPr lang="de-DE" noProof="0" dirty="0" smtClean="0"/>
              <a:t> </a:t>
            </a:r>
            <a:r>
              <a:rPr lang="de-DE" noProof="0" dirty="0" err="1" smtClean="0"/>
              <a:t>Rule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Referee </a:t>
            </a:r>
            <a:r>
              <a:rPr lang="de-DE" noProof="0" dirty="0" err="1" smtClean="0"/>
              <a:t>Commission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18</a:t>
            </a:fld>
            <a:endParaRPr lang="en-GB" noProof="0"/>
          </a:p>
        </p:txBody>
      </p:sp>
      <p:pic>
        <p:nvPicPr>
          <p:cNvPr id="7" name="Grafik 6" descr="Tisch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74" y="3429000"/>
            <a:ext cx="2857520" cy="2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22313" y="3852875"/>
            <a:ext cx="7772400" cy="1362075"/>
          </a:xfrm>
        </p:spPr>
        <p:txBody>
          <a:bodyPr/>
          <a:lstStyle/>
          <a:p>
            <a:pPr algn="ctr"/>
            <a:r>
              <a:rPr lang="en-GB" dirty="0" smtClean="0"/>
              <a:t>good luck with the communication system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19</a:t>
            </a:fld>
            <a:endParaRPr lang="en-GB" noProof="0"/>
          </a:p>
        </p:txBody>
      </p:sp>
      <p:pic>
        <p:nvPicPr>
          <p:cNvPr id="8" name="Grafik 7" descr="Overruling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53160"/>
            <a:ext cx="4515120" cy="346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Modern methods of referee</a:t>
            </a:r>
            <a:br>
              <a:rPr lang="en-GB" dirty="0" smtClean="0"/>
            </a:br>
            <a:r>
              <a:rPr lang="en-GB" dirty="0" smtClean="0"/>
              <a:t>teaching/technologies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000" dirty="0" smtClean="0"/>
              <a:t>Head Sets – Communication on the field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 smtClean="0"/>
              <a:t>Software </a:t>
            </a:r>
            <a:r>
              <a:rPr lang="en-GB" sz="4000" dirty="0" err="1" smtClean="0"/>
              <a:t>Dartfish</a:t>
            </a:r>
            <a:r>
              <a:rPr lang="en-GB" sz="40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000" dirty="0" smtClean="0"/>
              <a:t>Internet Platform – www.dartfish.tv</a:t>
            </a:r>
            <a:endParaRPr lang="en-GB" sz="4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2</a:t>
            </a:fld>
            <a:endParaRPr lang="en-GB" noProof="0"/>
          </a:p>
        </p:txBody>
      </p:sp>
      <p:pic>
        <p:nvPicPr>
          <p:cNvPr id="7" name="Picture 2" descr="Dartfish, the complete video solu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00372"/>
            <a:ext cx="2000250" cy="581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1470025"/>
          </a:xfrm>
        </p:spPr>
        <p:txBody>
          <a:bodyPr/>
          <a:lstStyle/>
          <a:p>
            <a:r>
              <a:rPr lang="en-GB" dirty="0" smtClean="0"/>
              <a:t>2. Software </a:t>
            </a:r>
            <a:r>
              <a:rPr lang="en-GB" dirty="0" err="1" smtClean="0"/>
              <a:t>Dartfish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Roland </a:t>
            </a:r>
            <a:r>
              <a:rPr lang="en-GB" dirty="0" err="1" smtClean="0"/>
              <a:t>Bürgi</a:t>
            </a:r>
            <a:r>
              <a:rPr lang="en-GB" dirty="0" smtClean="0"/>
              <a:t>                 Edition: 2009-06-15           IHF-Playing Rule and Referee Commission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20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 dirty="0"/>
          </a:p>
        </p:txBody>
      </p:sp>
      <p:pic>
        <p:nvPicPr>
          <p:cNvPr id="9" name="Picture 2" descr="C:\Documents and Settings\RolandBuergi\Local Settings\Temporary Internet Files\Content.IE5\HCMIXCEU\MCj0429791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643314"/>
            <a:ext cx="1885950" cy="1654175"/>
          </a:xfrm>
          <a:prstGeom prst="rect">
            <a:avLst/>
          </a:prstGeom>
          <a:noFill/>
        </p:spPr>
      </p:pic>
      <p:pic>
        <p:nvPicPr>
          <p:cNvPr id="12" name="Picture 4" descr="Dartfish, the complete video solu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714356"/>
            <a:ext cx="4402210" cy="1278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err="1" smtClean="0"/>
              <a:t>Dartfish</a:t>
            </a:r>
            <a:r>
              <a:rPr lang="en-GB" dirty="0" smtClean="0"/>
              <a:t> </a:t>
            </a:r>
            <a:r>
              <a:rPr lang="en-GB" dirty="0" err="1" smtClean="0"/>
              <a:t>TeamPro</a:t>
            </a:r>
            <a:r>
              <a:rPr lang="en-GB" dirty="0" smtClean="0"/>
              <a:t> 5.0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dirty="0" smtClean="0"/>
              <a:t>Roland Bürgi                 Edition: 2009-06-15           </a:t>
            </a:r>
            <a:r>
              <a:rPr lang="en-GB" dirty="0" smtClean="0"/>
              <a:t>IHF-Playing Rule and Referee Commission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dirty="0" smtClean="0"/>
              <a:t>Chart </a:t>
            </a:r>
            <a:fld id="{CABAF6B0-465F-4E5A-B3C3-AC12B52B90AE}" type="slidenum">
              <a:rPr lang="en-GB" noProof="0" smtClean="0"/>
              <a:pPr/>
              <a:t>21</a:t>
            </a:fld>
            <a:endParaRPr lang="en-GB" noProof="0" dirty="0"/>
          </a:p>
        </p:txBody>
      </p:sp>
      <p:grpSp>
        <p:nvGrpSpPr>
          <p:cNvPr id="44" name="Gruppieren 43"/>
          <p:cNvGrpSpPr/>
          <p:nvPr/>
        </p:nvGrpSpPr>
        <p:grpSpPr>
          <a:xfrm>
            <a:off x="169821" y="1857364"/>
            <a:ext cx="3402047" cy="3873534"/>
            <a:chOff x="169821" y="1857364"/>
            <a:chExt cx="3402047" cy="3873534"/>
          </a:xfrm>
        </p:grpSpPr>
        <p:pic>
          <p:nvPicPr>
            <p:cNvPr id="1026" name="Picture 2" descr="C:\Documents and Settings\RolandBuergi\My Documents\My Pictures\Microsoft Clip Organizer\j040402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857364"/>
              <a:ext cx="1226487" cy="1108068"/>
            </a:xfrm>
            <a:prstGeom prst="rect">
              <a:avLst/>
            </a:prstGeom>
            <a:noFill/>
          </p:spPr>
        </p:pic>
        <p:pic>
          <p:nvPicPr>
            <p:cNvPr id="1027" name="Picture 3" descr="C:\Documents and Settings\RolandBuergi\My Documents\My Pictures\Microsoft Clip Organizer\j031549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821" y="3356079"/>
              <a:ext cx="1544659" cy="1001615"/>
            </a:xfrm>
            <a:prstGeom prst="rect">
              <a:avLst/>
            </a:prstGeom>
            <a:noFill/>
          </p:spPr>
        </p:pic>
        <p:pic>
          <p:nvPicPr>
            <p:cNvPr id="1028" name="Picture 4" descr="C:\Documents and Settings\RolandBuergi\My Documents\My Pictures\Microsoft Clip Organizer\j0334230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158" y="4643446"/>
              <a:ext cx="1141227" cy="1087452"/>
            </a:xfrm>
            <a:prstGeom prst="rect">
              <a:avLst/>
            </a:prstGeom>
            <a:noFill/>
          </p:spPr>
        </p:pic>
        <p:cxnSp>
          <p:nvCxnSpPr>
            <p:cNvPr id="16" name="Gerade Verbindung mit Pfeil 15"/>
            <p:cNvCxnSpPr/>
            <p:nvPr/>
          </p:nvCxnSpPr>
          <p:spPr>
            <a:xfrm flipV="1">
              <a:off x="1714480" y="4286256"/>
              <a:ext cx="1857388" cy="85725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/>
          </p:nvSpPr>
          <p:spPr>
            <a:xfrm>
              <a:off x="2285984" y="4559866"/>
              <a:ext cx="714380" cy="36933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CH" dirty="0" smtClean="0"/>
                <a:t>C</a:t>
              </a:r>
              <a:endParaRPr lang="de-CH" dirty="0"/>
            </a:p>
          </p:txBody>
        </p:sp>
        <p:cxnSp>
          <p:nvCxnSpPr>
            <p:cNvPr id="20" name="Gerade Verbindung mit Pfeil 19"/>
            <p:cNvCxnSpPr/>
            <p:nvPr/>
          </p:nvCxnSpPr>
          <p:spPr>
            <a:xfrm>
              <a:off x="1857356" y="4000504"/>
              <a:ext cx="1571636" cy="21431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>
              <a:off x="1428728" y="2714620"/>
              <a:ext cx="1928826" cy="135732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uppieren 44"/>
          <p:cNvGrpSpPr/>
          <p:nvPr/>
        </p:nvGrpSpPr>
        <p:grpSpPr>
          <a:xfrm>
            <a:off x="3242633" y="2143116"/>
            <a:ext cx="3043879" cy="2500329"/>
            <a:chOff x="3000364" y="2143116"/>
            <a:chExt cx="3043879" cy="2500329"/>
          </a:xfrm>
        </p:grpSpPr>
        <p:pic>
          <p:nvPicPr>
            <p:cNvPr id="1029" name="Picture 5" descr="C:\Documents and Settings\RolandBuergi\My Documents\My Pictures\Microsoft Clip Organizer\j0424192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00364" y="2143116"/>
              <a:ext cx="3043879" cy="2500329"/>
            </a:xfrm>
            <a:prstGeom prst="rect">
              <a:avLst/>
            </a:prstGeom>
            <a:noFill/>
          </p:spPr>
        </p:pic>
        <p:pic>
          <p:nvPicPr>
            <p:cNvPr id="14" name="Picture 4" descr="Dartfish, the complete video solution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53209">
              <a:off x="3170186" y="2428868"/>
              <a:ext cx="1330376" cy="386443"/>
            </a:xfrm>
            <a:prstGeom prst="rect">
              <a:avLst/>
            </a:prstGeom>
            <a:noFill/>
          </p:spPr>
        </p:pic>
        <p:sp>
          <p:nvSpPr>
            <p:cNvPr id="43" name="Textfeld 42"/>
            <p:cNvSpPr txBox="1"/>
            <p:nvPr/>
          </p:nvSpPr>
          <p:spPr>
            <a:xfrm>
              <a:off x="3214678" y="2857496"/>
              <a:ext cx="13573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Tagging</a:t>
              </a:r>
              <a:br>
                <a:rPr lang="en-GB" dirty="0" smtClean="0"/>
              </a:br>
              <a:r>
                <a:rPr lang="en-GB" dirty="0" smtClean="0"/>
                <a:t>Publishing</a:t>
              </a:r>
              <a:br>
                <a:rPr lang="en-GB" dirty="0" smtClean="0"/>
              </a:br>
              <a:r>
                <a:rPr lang="en-GB" dirty="0" smtClean="0"/>
                <a:t>Analysing</a:t>
              </a:r>
              <a:endParaRPr lang="en-GB" dirty="0"/>
            </a:p>
          </p:txBody>
        </p:sp>
      </p:grpSp>
      <p:grpSp>
        <p:nvGrpSpPr>
          <p:cNvPr id="68" name="Gruppieren 67"/>
          <p:cNvGrpSpPr/>
          <p:nvPr/>
        </p:nvGrpSpPr>
        <p:grpSpPr>
          <a:xfrm>
            <a:off x="4143372" y="857232"/>
            <a:ext cx="5143536" cy="5522959"/>
            <a:chOff x="4143372" y="857232"/>
            <a:chExt cx="5143536" cy="5522959"/>
          </a:xfrm>
        </p:grpSpPr>
        <p:sp>
          <p:nvSpPr>
            <p:cNvPr id="60" name="Textfeld 59"/>
            <p:cNvSpPr txBox="1"/>
            <p:nvPr/>
          </p:nvSpPr>
          <p:spPr>
            <a:xfrm>
              <a:off x="5000628" y="5929330"/>
              <a:ext cx="2428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Stick or external disk</a:t>
              </a:r>
              <a:endParaRPr lang="en-GB" dirty="0"/>
            </a:p>
          </p:txBody>
        </p:sp>
        <p:grpSp>
          <p:nvGrpSpPr>
            <p:cNvPr id="67" name="Gruppieren 66"/>
            <p:cNvGrpSpPr/>
            <p:nvPr/>
          </p:nvGrpSpPr>
          <p:grpSpPr>
            <a:xfrm>
              <a:off x="4143372" y="857232"/>
              <a:ext cx="5143536" cy="5522959"/>
              <a:chOff x="4143372" y="857232"/>
              <a:chExt cx="5143536" cy="5522959"/>
            </a:xfrm>
          </p:grpSpPr>
          <p:grpSp>
            <p:nvGrpSpPr>
              <p:cNvPr id="59" name="Gruppieren 58"/>
              <p:cNvGrpSpPr/>
              <p:nvPr/>
            </p:nvGrpSpPr>
            <p:grpSpPr>
              <a:xfrm>
                <a:off x="5286380" y="1428735"/>
                <a:ext cx="4000528" cy="4951456"/>
                <a:chOff x="5286380" y="1428735"/>
                <a:chExt cx="4000528" cy="4951456"/>
              </a:xfrm>
            </p:grpSpPr>
            <p:sp>
              <p:nvSpPr>
                <p:cNvPr id="34" name="Textfeld 33"/>
                <p:cNvSpPr txBox="1"/>
                <p:nvPr/>
              </p:nvSpPr>
              <p:spPr>
                <a:xfrm>
                  <a:off x="5857884" y="3071810"/>
                  <a:ext cx="300039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CH" dirty="0" smtClean="0"/>
                    <a:t>www.dartfish.tv</a:t>
                  </a:r>
                  <a:endParaRPr lang="de-CH" dirty="0"/>
                </a:p>
              </p:txBody>
            </p:sp>
            <p:cxnSp>
              <p:nvCxnSpPr>
                <p:cNvPr id="28" name="Gerade Verbindung mit Pfeil 27"/>
                <p:cNvCxnSpPr/>
                <p:nvPr/>
              </p:nvCxnSpPr>
              <p:spPr>
                <a:xfrm rot="5400000" flipH="1" flipV="1">
                  <a:off x="5214942" y="2786058"/>
                  <a:ext cx="928694" cy="785818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6143636" y="1428735"/>
                  <a:ext cx="2748800" cy="16721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1" name="Picture 7" descr="C:\Documents and Settings\RolandBuergi\My Documents\My Pictures\Microsoft Clip Organizer\j0413668.wmf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7061904" y="4786322"/>
                  <a:ext cx="1347079" cy="142876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6" name="Picture 3" descr="C:\Documents and Settings\RolandBuergi\My Documents\My Pictures\Microsoft Clip Organizer\j0315495.jp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786578" y="3571876"/>
                  <a:ext cx="1544659" cy="1001615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37" name="Gerade Verbindung mit Pfeil 36"/>
                <p:cNvCxnSpPr/>
                <p:nvPr/>
              </p:nvCxnSpPr>
              <p:spPr>
                <a:xfrm>
                  <a:off x="5929322" y="3929066"/>
                  <a:ext cx="785818" cy="1588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Gerade Verbindung mit Pfeil 39"/>
                <p:cNvCxnSpPr/>
                <p:nvPr/>
              </p:nvCxnSpPr>
              <p:spPr>
                <a:xfrm>
                  <a:off x="5786446" y="4429132"/>
                  <a:ext cx="1214446" cy="714380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feld 47"/>
                <p:cNvSpPr txBox="1"/>
                <p:nvPr/>
              </p:nvSpPr>
              <p:spPr>
                <a:xfrm>
                  <a:off x="7929586" y="4143380"/>
                  <a:ext cx="10715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CH" dirty="0" smtClean="0"/>
                    <a:t>CD/DVD</a:t>
                  </a:r>
                  <a:endParaRPr lang="de-CH" dirty="0"/>
                </a:p>
              </p:txBody>
            </p:sp>
            <p:sp>
              <p:nvSpPr>
                <p:cNvPr id="49" name="Textfeld 48"/>
                <p:cNvSpPr txBox="1"/>
                <p:nvPr/>
              </p:nvSpPr>
              <p:spPr>
                <a:xfrm>
                  <a:off x="8286808" y="5572141"/>
                  <a:ext cx="10001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CH" dirty="0" smtClean="0"/>
                    <a:t>E-Mail</a:t>
                  </a:r>
                  <a:endParaRPr lang="de-CH" dirty="0"/>
                </a:p>
              </p:txBody>
            </p:sp>
            <p:pic>
              <p:nvPicPr>
                <p:cNvPr id="1032" name="Picture 8" descr="C:\Documents and Settings\RolandBuergi\My Documents\My Pictures\Microsoft Clip Organizer\j0431571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5357818" y="5000636"/>
                  <a:ext cx="1370419" cy="1379555"/>
                </a:xfrm>
                <a:prstGeom prst="rect">
                  <a:avLst/>
                </a:prstGeom>
                <a:noFill/>
              </p:spPr>
            </p:pic>
            <p:cxnSp>
              <p:nvCxnSpPr>
                <p:cNvPr id="52" name="Gerade Verbindung mit Pfeil 51"/>
                <p:cNvCxnSpPr/>
                <p:nvPr/>
              </p:nvCxnSpPr>
              <p:spPr>
                <a:xfrm rot="16200000" flipH="1">
                  <a:off x="5179223" y="4750603"/>
                  <a:ext cx="857256" cy="500066"/>
                </a:xfrm>
                <a:prstGeom prst="straightConnector1">
                  <a:avLst/>
                </a:prstGeom>
                <a:ln w="12700"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35" name="Picture 11" descr="C:\Documents and Settings\RolandBuergi\My Documents\My Pictures\Microsoft Clip Organizer\j0283871.gif"/>
              <p:cNvPicPr>
                <a:picLocks noChangeAspect="1" noChangeArrowheads="1" noCrop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143372" y="857232"/>
                <a:ext cx="1839171" cy="1359387"/>
              </a:xfrm>
              <a:prstGeom prst="rect">
                <a:avLst/>
              </a:prstGeom>
              <a:noFill/>
            </p:spPr>
          </p:pic>
          <p:cxnSp>
            <p:nvCxnSpPr>
              <p:cNvPr id="64" name="Gerade Verbindung mit Pfeil 63"/>
              <p:cNvCxnSpPr>
                <a:endCxn id="1035" idx="2"/>
              </p:cNvCxnSpPr>
              <p:nvPr/>
            </p:nvCxnSpPr>
            <p:spPr>
              <a:xfrm rot="5400000" flipH="1" flipV="1">
                <a:off x="4354165" y="2863083"/>
                <a:ext cx="1355257" cy="62330"/>
              </a:xfrm>
              <a:prstGeom prst="straightConnector1">
                <a:avLst/>
              </a:prstGeom>
              <a:ln w="12700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Textfeld 65"/>
              <p:cNvSpPr txBox="1"/>
              <p:nvPr/>
            </p:nvSpPr>
            <p:spPr>
              <a:xfrm>
                <a:off x="5072066" y="2000240"/>
                <a:ext cx="12144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/>
                  <a:t>Beamer</a:t>
                </a:r>
                <a:endParaRPr lang="en-GB" dirty="0"/>
              </a:p>
            </p:txBody>
          </p:sp>
        </p:grpSp>
      </p:grpSp>
      <p:sp>
        <p:nvSpPr>
          <p:cNvPr id="69" name="Textfeld 68"/>
          <p:cNvSpPr txBox="1"/>
          <p:nvPr/>
        </p:nvSpPr>
        <p:spPr>
          <a:xfrm>
            <a:off x="2071670" y="514351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Tagging  live /</a:t>
            </a:r>
            <a:br>
              <a:rPr lang="en-GB" sz="2400" dirty="0" smtClean="0"/>
            </a:br>
            <a:r>
              <a:rPr lang="en-GB" sz="2400" dirty="0" smtClean="0"/>
              <a:t>Tagging  Video Clip</a:t>
            </a:r>
            <a:endParaRPr lang="en-GB" sz="2400" dirty="0"/>
          </a:p>
        </p:txBody>
      </p:sp>
      <p:pic>
        <p:nvPicPr>
          <p:cNvPr id="72" name="Picture 4" descr="Dartfish, the complete video soluti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156" y="842239"/>
            <a:ext cx="2473384" cy="718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22</a:t>
            </a:fld>
            <a:endParaRPr lang="en-GB" noProof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latin typeface="+mj-lt"/>
                <a:ea typeface="+mj-ea"/>
                <a:cs typeface="+mj-cs"/>
              </a:rPr>
              <a:t>Tagging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071802" y="1357298"/>
            <a:ext cx="60721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Making marks – defining “events”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Describing events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Evaluating events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Presenting events (time, topic)  </a:t>
            </a:r>
            <a:endParaRPr lang="en-GB" sz="280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357158" y="1071546"/>
            <a:ext cx="2643206" cy="2012406"/>
            <a:chOff x="1285852" y="1071546"/>
            <a:chExt cx="2643206" cy="2012406"/>
          </a:xfrm>
        </p:grpSpPr>
        <p:pic>
          <p:nvPicPr>
            <p:cNvPr id="2052" name="Picture 4" descr="C:\Documents and Settings\RolandBuergi\My Documents\My Pictures\Microsoft Clip Organizer\j029045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1071546"/>
              <a:ext cx="1770062" cy="1111250"/>
            </a:xfrm>
            <a:prstGeom prst="rect">
              <a:avLst/>
            </a:prstGeom>
            <a:noFill/>
          </p:spPr>
        </p:pic>
        <p:grpSp>
          <p:nvGrpSpPr>
            <p:cNvPr id="10" name="Gruppieren 9"/>
            <p:cNvGrpSpPr/>
            <p:nvPr/>
          </p:nvGrpSpPr>
          <p:grpSpPr>
            <a:xfrm>
              <a:off x="1857356" y="1785926"/>
              <a:ext cx="1090612" cy="984005"/>
              <a:chOff x="1928794" y="1785926"/>
              <a:chExt cx="1090612" cy="984005"/>
            </a:xfrm>
          </p:grpSpPr>
          <p:pic>
            <p:nvPicPr>
              <p:cNvPr id="2053" name="Picture 5" descr="C:\Documents and Settings\RolandBuergi\My Documents\My Pictures\Microsoft Clip Organizer\j043487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8794" y="1822195"/>
                <a:ext cx="947736" cy="947736"/>
              </a:xfrm>
              <a:prstGeom prst="rect">
                <a:avLst/>
              </a:prstGeom>
              <a:noFill/>
            </p:spPr>
          </p:pic>
          <p:pic>
            <p:nvPicPr>
              <p:cNvPr id="9" name="Picture 5" descr="C:\Documents and Settings\RolandBuergi\My Documents\My Pictures\Microsoft Clip Organizer\j043487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71670" y="1785926"/>
                <a:ext cx="947736" cy="947736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uppieren 10"/>
            <p:cNvGrpSpPr/>
            <p:nvPr/>
          </p:nvGrpSpPr>
          <p:grpSpPr>
            <a:xfrm>
              <a:off x="2481256" y="1714488"/>
              <a:ext cx="1090612" cy="984005"/>
              <a:chOff x="1928794" y="1785926"/>
              <a:chExt cx="1090612" cy="984005"/>
            </a:xfrm>
          </p:grpSpPr>
          <p:pic>
            <p:nvPicPr>
              <p:cNvPr id="12" name="Picture 5" descr="C:\Documents and Settings\RolandBuergi\My Documents\My Pictures\Microsoft Clip Organizer\j043487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8794" y="1822195"/>
                <a:ext cx="947736" cy="947736"/>
              </a:xfrm>
              <a:prstGeom prst="rect">
                <a:avLst/>
              </a:prstGeom>
              <a:noFill/>
            </p:spPr>
          </p:pic>
          <p:pic>
            <p:nvPicPr>
              <p:cNvPr id="13" name="Picture 5" descr="C:\Documents and Settings\RolandBuergi\My Documents\My Pictures\Microsoft Clip Organizer\j043487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71670" y="1785926"/>
                <a:ext cx="947736" cy="947736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feld 15"/>
            <p:cNvSpPr txBox="1"/>
            <p:nvPr/>
          </p:nvSpPr>
          <p:spPr>
            <a:xfrm>
              <a:off x="2143108" y="2714620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Event 1</a:t>
              </a:r>
              <a:endParaRPr lang="de-CH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000364" y="2631040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Event 2</a:t>
              </a:r>
              <a:endParaRPr lang="de-CH" dirty="0"/>
            </a:p>
          </p:txBody>
        </p:sp>
      </p:grpSp>
      <p:sp>
        <p:nvSpPr>
          <p:cNvPr id="19" name="Textfeld 18"/>
          <p:cNvSpPr txBox="1"/>
          <p:nvPr/>
        </p:nvSpPr>
        <p:spPr>
          <a:xfrm>
            <a:off x="642910" y="3371679"/>
            <a:ext cx="8501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Two files will be created: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movie.avi       	(file you have loaded to your computer – </a:t>
            </a:r>
            <a:br>
              <a:rPr lang="en-GB" sz="2400" dirty="0" smtClean="0"/>
            </a:br>
            <a:r>
              <a:rPr lang="en-GB" sz="2400" dirty="0" smtClean="0"/>
              <a:t>			large file of whole match – 2-3 GB von DVD)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 </a:t>
            </a:r>
            <a:r>
              <a:rPr lang="en-GB" sz="2400" dirty="0" err="1" smtClean="0"/>
              <a:t>movie.avi.dartclip</a:t>
            </a:r>
            <a:r>
              <a:rPr lang="en-GB" sz="2400" dirty="0" smtClean="0"/>
              <a:t>   	(this file contains all the Event information)</a:t>
            </a:r>
            <a:endParaRPr lang="en-GB" sz="2400" dirty="0"/>
          </a:p>
        </p:txBody>
      </p:sp>
      <p:pic>
        <p:nvPicPr>
          <p:cNvPr id="20" name="Picture 4" descr="Dartfish, the complete video solu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286388"/>
            <a:ext cx="2544822" cy="739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23</a:t>
            </a:fld>
            <a:endParaRPr lang="en-GB" noProof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latin typeface="+mj-lt"/>
                <a:ea typeface="+mj-ea"/>
                <a:cs typeface="+mj-cs"/>
              </a:rPr>
              <a:t>Tagging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uppieren 17"/>
          <p:cNvGrpSpPr/>
          <p:nvPr/>
        </p:nvGrpSpPr>
        <p:grpSpPr>
          <a:xfrm>
            <a:off x="357158" y="1071546"/>
            <a:ext cx="2643206" cy="2012406"/>
            <a:chOff x="1285852" y="1071546"/>
            <a:chExt cx="2643206" cy="2012406"/>
          </a:xfrm>
        </p:grpSpPr>
        <p:pic>
          <p:nvPicPr>
            <p:cNvPr id="2052" name="Picture 4" descr="C:\Documents and Settings\RolandBuergi\My Documents\My Pictures\Microsoft Clip Organizer\j029045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1071546"/>
              <a:ext cx="1770062" cy="1111250"/>
            </a:xfrm>
            <a:prstGeom prst="rect">
              <a:avLst/>
            </a:prstGeom>
            <a:noFill/>
          </p:spPr>
        </p:pic>
        <p:grpSp>
          <p:nvGrpSpPr>
            <p:cNvPr id="6" name="Gruppieren 9"/>
            <p:cNvGrpSpPr/>
            <p:nvPr/>
          </p:nvGrpSpPr>
          <p:grpSpPr>
            <a:xfrm>
              <a:off x="1857356" y="1785926"/>
              <a:ext cx="1090612" cy="984005"/>
              <a:chOff x="1928794" y="1785926"/>
              <a:chExt cx="1090612" cy="984005"/>
            </a:xfrm>
          </p:grpSpPr>
          <p:pic>
            <p:nvPicPr>
              <p:cNvPr id="2053" name="Picture 5" descr="C:\Documents and Settings\RolandBuergi\My Documents\My Pictures\Microsoft Clip Organizer\j043487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8794" y="1822195"/>
                <a:ext cx="947736" cy="947736"/>
              </a:xfrm>
              <a:prstGeom prst="rect">
                <a:avLst/>
              </a:prstGeom>
              <a:noFill/>
            </p:spPr>
          </p:pic>
          <p:pic>
            <p:nvPicPr>
              <p:cNvPr id="9" name="Picture 5" descr="C:\Documents and Settings\RolandBuergi\My Documents\My Pictures\Microsoft Clip Organizer\j043487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71670" y="1785926"/>
                <a:ext cx="947736" cy="947736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uppieren 10"/>
            <p:cNvGrpSpPr/>
            <p:nvPr/>
          </p:nvGrpSpPr>
          <p:grpSpPr>
            <a:xfrm>
              <a:off x="2481256" y="1714488"/>
              <a:ext cx="1090612" cy="984005"/>
              <a:chOff x="1928794" y="1785926"/>
              <a:chExt cx="1090612" cy="984005"/>
            </a:xfrm>
          </p:grpSpPr>
          <p:pic>
            <p:nvPicPr>
              <p:cNvPr id="12" name="Picture 5" descr="C:\Documents and Settings\RolandBuergi\My Documents\My Pictures\Microsoft Clip Organizer\j043487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8794" y="1822195"/>
                <a:ext cx="947736" cy="947736"/>
              </a:xfrm>
              <a:prstGeom prst="rect">
                <a:avLst/>
              </a:prstGeom>
              <a:noFill/>
            </p:spPr>
          </p:pic>
          <p:pic>
            <p:nvPicPr>
              <p:cNvPr id="13" name="Picture 5" descr="C:\Documents and Settings\RolandBuergi\My Documents\My Pictures\Microsoft Clip Organizer\j043487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71670" y="1785926"/>
                <a:ext cx="947736" cy="947736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feld 15"/>
            <p:cNvSpPr txBox="1"/>
            <p:nvPr/>
          </p:nvSpPr>
          <p:spPr>
            <a:xfrm>
              <a:off x="2143108" y="2714620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Event 1</a:t>
              </a:r>
              <a:endParaRPr lang="de-CH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000364" y="2631040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Event 2</a:t>
              </a:r>
              <a:endParaRPr lang="de-CH" dirty="0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142844" y="371475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Tagging  Video Clip</a:t>
            </a:r>
            <a:endParaRPr lang="en-GB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19600"/>
            <a:ext cx="4561016" cy="632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el 1"/>
          <p:cNvSpPr txBox="1">
            <a:spLocks/>
          </p:cNvSpPr>
          <p:nvPr/>
        </p:nvSpPr>
        <p:spPr>
          <a:xfrm>
            <a:off x="357158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latin typeface="+mj-lt"/>
                <a:ea typeface="+mj-ea"/>
                <a:cs typeface="+mj-cs"/>
              </a:rPr>
              <a:t>       Tagging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Picture 4" descr="Dartfish, the complete video soluti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286388"/>
            <a:ext cx="2544822" cy="739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24</a:t>
            </a:fld>
            <a:endParaRPr lang="en-GB" noProof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 smtClean="0">
                <a:latin typeface="+mj-lt"/>
                <a:ea typeface="+mj-ea"/>
                <a:cs typeface="+mj-cs"/>
              </a:rPr>
              <a:t>         Tagging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" name="Gruppieren 17"/>
          <p:cNvGrpSpPr/>
          <p:nvPr/>
        </p:nvGrpSpPr>
        <p:grpSpPr>
          <a:xfrm>
            <a:off x="357158" y="1071546"/>
            <a:ext cx="2643206" cy="2012406"/>
            <a:chOff x="1285852" y="1071546"/>
            <a:chExt cx="2643206" cy="2012406"/>
          </a:xfrm>
        </p:grpSpPr>
        <p:pic>
          <p:nvPicPr>
            <p:cNvPr id="2052" name="Picture 4" descr="C:\Documents and Settings\RolandBuergi\My Documents\My Pictures\Microsoft Clip Organizer\j0290450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85852" y="1071546"/>
              <a:ext cx="1770062" cy="1111250"/>
            </a:xfrm>
            <a:prstGeom prst="rect">
              <a:avLst/>
            </a:prstGeom>
            <a:noFill/>
          </p:spPr>
        </p:pic>
        <p:grpSp>
          <p:nvGrpSpPr>
            <p:cNvPr id="6" name="Gruppieren 9"/>
            <p:cNvGrpSpPr/>
            <p:nvPr/>
          </p:nvGrpSpPr>
          <p:grpSpPr>
            <a:xfrm>
              <a:off x="1857356" y="1785926"/>
              <a:ext cx="1090612" cy="984005"/>
              <a:chOff x="1928794" y="1785926"/>
              <a:chExt cx="1090612" cy="984005"/>
            </a:xfrm>
          </p:grpSpPr>
          <p:pic>
            <p:nvPicPr>
              <p:cNvPr id="2053" name="Picture 5" descr="C:\Documents and Settings\RolandBuergi\My Documents\My Pictures\Microsoft Clip Organizer\j043487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8794" y="1822195"/>
                <a:ext cx="947736" cy="947736"/>
              </a:xfrm>
              <a:prstGeom prst="rect">
                <a:avLst/>
              </a:prstGeom>
              <a:noFill/>
            </p:spPr>
          </p:pic>
          <p:pic>
            <p:nvPicPr>
              <p:cNvPr id="9" name="Picture 5" descr="C:\Documents and Settings\RolandBuergi\My Documents\My Pictures\Microsoft Clip Organizer\j043487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71670" y="1785926"/>
                <a:ext cx="947736" cy="947736"/>
              </a:xfrm>
              <a:prstGeom prst="rect">
                <a:avLst/>
              </a:prstGeom>
              <a:noFill/>
            </p:spPr>
          </p:pic>
        </p:grpSp>
        <p:grpSp>
          <p:nvGrpSpPr>
            <p:cNvPr id="7" name="Gruppieren 10"/>
            <p:cNvGrpSpPr/>
            <p:nvPr/>
          </p:nvGrpSpPr>
          <p:grpSpPr>
            <a:xfrm>
              <a:off x="2481256" y="1714488"/>
              <a:ext cx="1090612" cy="984005"/>
              <a:chOff x="1928794" y="1785926"/>
              <a:chExt cx="1090612" cy="984005"/>
            </a:xfrm>
          </p:grpSpPr>
          <p:pic>
            <p:nvPicPr>
              <p:cNvPr id="12" name="Picture 5" descr="C:\Documents and Settings\RolandBuergi\My Documents\My Pictures\Microsoft Clip Organizer\j043487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28794" y="1822195"/>
                <a:ext cx="947736" cy="947736"/>
              </a:xfrm>
              <a:prstGeom prst="rect">
                <a:avLst/>
              </a:prstGeom>
              <a:noFill/>
            </p:spPr>
          </p:pic>
          <p:pic>
            <p:nvPicPr>
              <p:cNvPr id="13" name="Picture 5" descr="C:\Documents and Settings\RolandBuergi\My Documents\My Pictures\Microsoft Clip Organizer\j0434872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71670" y="1785926"/>
                <a:ext cx="947736" cy="947736"/>
              </a:xfrm>
              <a:prstGeom prst="rect">
                <a:avLst/>
              </a:prstGeom>
              <a:noFill/>
            </p:spPr>
          </p:pic>
        </p:grpSp>
        <p:sp>
          <p:nvSpPr>
            <p:cNvPr id="16" name="Textfeld 15"/>
            <p:cNvSpPr txBox="1"/>
            <p:nvPr/>
          </p:nvSpPr>
          <p:spPr>
            <a:xfrm>
              <a:off x="2143108" y="2714620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Event 1</a:t>
              </a:r>
              <a:endParaRPr lang="de-CH" dirty="0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000364" y="2631040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Event 2</a:t>
              </a:r>
              <a:endParaRPr lang="de-CH" dirty="0"/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428596" y="371475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Tagging  live</a:t>
            </a:r>
            <a:endParaRPr lang="en-GB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85443"/>
            <a:ext cx="4614869" cy="632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Dartfish, the complete video soluti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5143512"/>
            <a:ext cx="2544822" cy="739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25</a:t>
            </a:fld>
            <a:endParaRPr lang="en-GB" noProof="0"/>
          </a:p>
        </p:txBody>
      </p:sp>
      <p:pic>
        <p:nvPicPr>
          <p:cNvPr id="2051" name="Picture 3" descr="C:\Documents and Settings\RolandBuergi\My Documents\My Pictures\Microsoft Clip Organizer\j035059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571612"/>
            <a:ext cx="1664130" cy="1714512"/>
          </a:xfrm>
          <a:prstGeom prst="rect">
            <a:avLst/>
          </a:prstGeom>
          <a:noFill/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noProof="0" dirty="0" smtClean="0">
                <a:latin typeface="+mj-lt"/>
                <a:ea typeface="+mj-ea"/>
                <a:cs typeface="+mj-cs"/>
              </a:rPr>
              <a:t>Analysing / Publishing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71406" y="1428736"/>
            <a:ext cx="3429024" cy="2012406"/>
            <a:chOff x="71406" y="1428736"/>
            <a:chExt cx="3429024" cy="2012406"/>
          </a:xfrm>
        </p:grpSpPr>
        <p:grpSp>
          <p:nvGrpSpPr>
            <p:cNvPr id="20" name="Gruppieren 17"/>
            <p:cNvGrpSpPr/>
            <p:nvPr/>
          </p:nvGrpSpPr>
          <p:grpSpPr>
            <a:xfrm>
              <a:off x="71406" y="1428736"/>
              <a:ext cx="2643206" cy="2012406"/>
              <a:chOff x="1285852" y="1071546"/>
              <a:chExt cx="2643206" cy="2012406"/>
            </a:xfrm>
          </p:grpSpPr>
          <p:pic>
            <p:nvPicPr>
              <p:cNvPr id="21" name="Picture 4" descr="C:\Documents and Settings\RolandBuergi\My Documents\My Pictures\Microsoft Clip Organizer\j0290450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85852" y="1071546"/>
                <a:ext cx="1770062" cy="1111250"/>
              </a:xfrm>
              <a:prstGeom prst="rect">
                <a:avLst/>
              </a:prstGeom>
              <a:noFill/>
            </p:spPr>
          </p:pic>
          <p:grpSp>
            <p:nvGrpSpPr>
              <p:cNvPr id="22" name="Gruppieren 9"/>
              <p:cNvGrpSpPr/>
              <p:nvPr/>
            </p:nvGrpSpPr>
            <p:grpSpPr>
              <a:xfrm>
                <a:off x="1857356" y="1785926"/>
                <a:ext cx="1090612" cy="984005"/>
                <a:chOff x="1928794" y="1785926"/>
                <a:chExt cx="1090612" cy="984005"/>
              </a:xfrm>
            </p:grpSpPr>
            <p:pic>
              <p:nvPicPr>
                <p:cNvPr id="28" name="Picture 5" descr="C:\Documents and Settings\RolandBuergi\My Documents\My Pictures\Microsoft Clip Organizer\j043487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928794" y="1822195"/>
                  <a:ext cx="947736" cy="9477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5" descr="C:\Documents and Settings\RolandBuergi\My Documents\My Pictures\Microsoft Clip Organizer\j043487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071670" y="1785926"/>
                  <a:ext cx="947736" cy="947736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3" name="Gruppieren 10"/>
              <p:cNvGrpSpPr/>
              <p:nvPr/>
            </p:nvGrpSpPr>
            <p:grpSpPr>
              <a:xfrm>
                <a:off x="2481256" y="1714488"/>
                <a:ext cx="1090612" cy="984005"/>
                <a:chOff x="1928794" y="1785926"/>
                <a:chExt cx="1090612" cy="984005"/>
              </a:xfrm>
            </p:grpSpPr>
            <p:pic>
              <p:nvPicPr>
                <p:cNvPr id="26" name="Picture 5" descr="C:\Documents and Settings\RolandBuergi\My Documents\My Pictures\Microsoft Clip Organizer\j043487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928794" y="1822195"/>
                  <a:ext cx="947736" cy="947736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5" descr="C:\Documents and Settings\RolandBuergi\My Documents\My Pictures\Microsoft Clip Organizer\j0434872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071670" y="1785926"/>
                  <a:ext cx="947736" cy="947736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4" name="Textfeld 23"/>
              <p:cNvSpPr txBox="1"/>
              <p:nvPr/>
            </p:nvSpPr>
            <p:spPr>
              <a:xfrm>
                <a:off x="2143108" y="2714620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 smtClean="0"/>
                  <a:t>Event 1</a:t>
                </a:r>
                <a:endParaRPr lang="de-CH" dirty="0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000364" y="2631040"/>
                <a:ext cx="9286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CH" dirty="0" smtClean="0"/>
                  <a:t>Event 2</a:t>
                </a:r>
                <a:endParaRPr lang="de-CH" dirty="0"/>
              </a:p>
            </p:txBody>
          </p:sp>
        </p:grpSp>
        <p:sp>
          <p:nvSpPr>
            <p:cNvPr id="34" name="Textfeld 33"/>
            <p:cNvSpPr txBox="1"/>
            <p:nvPr/>
          </p:nvSpPr>
          <p:spPr>
            <a:xfrm>
              <a:off x="2571736" y="2857496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smtClean="0"/>
                <a:t>Event X</a:t>
              </a:r>
              <a:endParaRPr lang="de-CH" dirty="0"/>
            </a:p>
          </p:txBody>
        </p:sp>
      </p:grpSp>
      <p:grpSp>
        <p:nvGrpSpPr>
          <p:cNvPr id="40" name="Gruppieren 39"/>
          <p:cNvGrpSpPr/>
          <p:nvPr/>
        </p:nvGrpSpPr>
        <p:grpSpPr>
          <a:xfrm>
            <a:off x="142844" y="3500438"/>
            <a:ext cx="3357586" cy="2677656"/>
            <a:chOff x="142844" y="3500438"/>
            <a:chExt cx="3357586" cy="2677656"/>
          </a:xfrm>
        </p:grpSpPr>
        <p:sp>
          <p:nvSpPr>
            <p:cNvPr id="31" name="Pfeil nach unten 30"/>
            <p:cNvSpPr/>
            <p:nvPr/>
          </p:nvSpPr>
          <p:spPr>
            <a:xfrm>
              <a:off x="714348" y="3571876"/>
              <a:ext cx="642942" cy="10715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2" name="Picture 11" descr="C:\Documents and Settings\RolandBuergi\My Documents\My Pictures\Microsoft Clip Organizer\j0283871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2844" y="4929198"/>
              <a:ext cx="1546423" cy="1143008"/>
            </a:xfrm>
            <a:prstGeom prst="rect">
              <a:avLst/>
            </a:prstGeom>
            <a:noFill/>
          </p:spPr>
        </p:pic>
        <p:sp>
          <p:nvSpPr>
            <p:cNvPr id="35" name="Textfeld 34"/>
            <p:cNvSpPr txBox="1"/>
            <p:nvPr/>
          </p:nvSpPr>
          <p:spPr>
            <a:xfrm>
              <a:off x="1571604" y="3500438"/>
              <a:ext cx="1928826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Presentation</a:t>
              </a:r>
            </a:p>
            <a:p>
              <a:r>
                <a:rPr lang="en-GB" sz="2400" dirty="0" smtClean="0"/>
                <a:t>according to criteria like: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2400" dirty="0" smtClean="0"/>
                <a:t> time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2400" dirty="0" smtClean="0"/>
                <a:t> topic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2400" dirty="0" smtClean="0"/>
                <a:t> right/wrong</a:t>
              </a:r>
            </a:p>
            <a:p>
              <a:pPr>
                <a:buFont typeface="Arial" pitchFamily="34" charset="0"/>
                <a:buChar char="•"/>
              </a:pPr>
              <a:r>
                <a:rPr lang="en-GB" sz="2400" dirty="0" smtClean="0"/>
                <a:t> etc.</a:t>
              </a:r>
              <a:endParaRPr lang="en-GB" sz="2400" dirty="0"/>
            </a:p>
          </p:txBody>
        </p:sp>
      </p:grpSp>
      <p:sp>
        <p:nvSpPr>
          <p:cNvPr id="36" name="Pfeil nach rechts 35"/>
          <p:cNvSpPr/>
          <p:nvPr/>
        </p:nvSpPr>
        <p:spPr>
          <a:xfrm>
            <a:off x="6215074" y="2285992"/>
            <a:ext cx="92869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41" name="Gruppieren 40"/>
          <p:cNvGrpSpPr/>
          <p:nvPr/>
        </p:nvGrpSpPr>
        <p:grpSpPr>
          <a:xfrm>
            <a:off x="2285984" y="1214422"/>
            <a:ext cx="3857652" cy="3582066"/>
            <a:chOff x="2285984" y="1214422"/>
            <a:chExt cx="3857652" cy="3582066"/>
          </a:xfrm>
        </p:grpSpPr>
        <p:pic>
          <p:nvPicPr>
            <p:cNvPr id="2050" name="Picture 2" descr="C:\Documents and Settings\RolandBuergi\My Documents\My Pictures\Microsoft Clip Organizer\j0250128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68686" y="1214422"/>
              <a:ext cx="2774950" cy="1728787"/>
            </a:xfrm>
            <a:prstGeom prst="rect">
              <a:avLst/>
            </a:prstGeom>
            <a:noFill/>
          </p:spPr>
        </p:pic>
        <p:sp>
          <p:nvSpPr>
            <p:cNvPr id="30" name="Pfeil nach rechts 29"/>
            <p:cNvSpPr/>
            <p:nvPr/>
          </p:nvSpPr>
          <p:spPr>
            <a:xfrm>
              <a:off x="2285984" y="2214554"/>
              <a:ext cx="928694" cy="5000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4000496" y="2857496"/>
              <a:ext cx="19288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Selecting interesting material  (events) for teaching.</a:t>
              </a:r>
              <a:endParaRPr lang="en-GB" sz="2400" dirty="0"/>
            </a:p>
          </p:txBody>
        </p:sp>
      </p:grpSp>
      <p:sp>
        <p:nvSpPr>
          <p:cNvPr id="38" name="Textfeld 37"/>
          <p:cNvSpPr txBox="1"/>
          <p:nvPr/>
        </p:nvSpPr>
        <p:spPr>
          <a:xfrm>
            <a:off x="6858016" y="3418834"/>
            <a:ext cx="2143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Creating single clips (1 event = 1 clip; 2 files).</a:t>
            </a:r>
            <a:br>
              <a:rPr lang="en-GB" sz="2400" dirty="0" smtClean="0"/>
            </a:br>
            <a:r>
              <a:rPr lang="en-GB" sz="2400" dirty="0" smtClean="0"/>
              <a:t>Description</a:t>
            </a:r>
          </a:p>
          <a:p>
            <a:r>
              <a:rPr lang="en-GB" sz="2400" dirty="0" smtClean="0"/>
              <a:t>Key position</a:t>
            </a:r>
          </a:p>
          <a:p>
            <a:r>
              <a:rPr lang="en-GB" sz="2400" dirty="0" smtClean="0"/>
              <a:t>Graphics</a:t>
            </a:r>
          </a:p>
          <a:p>
            <a:r>
              <a:rPr lang="en-GB" sz="2400" dirty="0" smtClean="0"/>
              <a:t>etc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26</a:t>
            </a:fld>
            <a:endParaRPr lang="en-GB" noProof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noProof="0" dirty="0" smtClean="0">
                <a:latin typeface="+mj-lt"/>
                <a:ea typeface="+mj-ea"/>
                <a:cs typeface="+mj-cs"/>
              </a:rPr>
              <a:t>Analysing / Publishing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44" name="Gruppieren 43"/>
          <p:cNvGrpSpPr/>
          <p:nvPr/>
        </p:nvGrpSpPr>
        <p:grpSpPr>
          <a:xfrm>
            <a:off x="0" y="1500174"/>
            <a:ext cx="2928926" cy="3057717"/>
            <a:chOff x="0" y="1500174"/>
            <a:chExt cx="2928926" cy="3057717"/>
          </a:xfrm>
        </p:grpSpPr>
        <p:sp>
          <p:nvSpPr>
            <p:cNvPr id="36" name="Pfeil nach rechts 35"/>
            <p:cNvSpPr/>
            <p:nvPr/>
          </p:nvSpPr>
          <p:spPr>
            <a:xfrm>
              <a:off x="2285984" y="1857364"/>
              <a:ext cx="642942" cy="5000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3" name="Picture 2" descr="C:\Documents and Settings\RolandBuergi\My Documents\My Pictures\Microsoft Clip Organizer\j0280531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500174"/>
              <a:ext cx="2152650" cy="1857375"/>
            </a:xfrm>
            <a:prstGeom prst="rect">
              <a:avLst/>
            </a:prstGeom>
            <a:noFill/>
          </p:spPr>
        </p:pic>
        <p:sp>
          <p:nvSpPr>
            <p:cNvPr id="39" name="Textfeld 38"/>
            <p:cNvSpPr txBox="1"/>
            <p:nvPr/>
          </p:nvSpPr>
          <p:spPr>
            <a:xfrm>
              <a:off x="285720" y="3357562"/>
              <a:ext cx="21431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Single clips with additional information</a:t>
              </a:r>
              <a:endParaRPr lang="en-GB" sz="2400" dirty="0"/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3000364" y="1214422"/>
            <a:ext cx="59293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sz="3200" dirty="0" smtClean="0"/>
              <a:t> </a:t>
            </a:r>
            <a:r>
              <a:rPr lang="en-GB" sz="3200" dirty="0" smtClean="0"/>
              <a:t>present it with beamer on screen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save it on my computer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on a stick/external disk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burning on a CD/DVD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send it by E-Mail (big!!)</a:t>
            </a:r>
          </a:p>
          <a:p>
            <a:pPr>
              <a:buFont typeface="Arial" pitchFamily="34" charset="0"/>
              <a:buChar char="•"/>
            </a:pPr>
            <a:r>
              <a:rPr lang="en-GB" sz="3200" dirty="0" smtClean="0"/>
              <a:t> upload it to platform </a:t>
            </a:r>
            <a:endParaRPr lang="en-GB" sz="3200" dirty="0"/>
          </a:p>
        </p:txBody>
      </p:sp>
      <p:pic>
        <p:nvPicPr>
          <p:cNvPr id="41" name="Picture 2" descr="C:\Documents and Settings\RolandBuergi\My Documents\My Pictures\Microsoft Clip Organizer\j025073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6857" y="4633000"/>
            <a:ext cx="1043003" cy="1653520"/>
          </a:xfrm>
          <a:prstGeom prst="rect">
            <a:avLst/>
          </a:prstGeom>
          <a:noFill/>
        </p:spPr>
      </p:pic>
      <p:pic>
        <p:nvPicPr>
          <p:cNvPr id="42" name="Picture 4" descr="C:\Documents and Settings\RolandBuergi\My Documents\My Pictures\Microsoft Clip Organizer\j031817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2609" y="3489992"/>
            <a:ext cx="1198547" cy="1239877"/>
          </a:xfrm>
          <a:prstGeom prst="rect">
            <a:avLst/>
          </a:prstGeom>
          <a:noFill/>
        </p:spPr>
      </p:pic>
      <p:pic>
        <p:nvPicPr>
          <p:cNvPr id="43" name="Picture 6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4410095"/>
            <a:ext cx="1100137" cy="1804987"/>
          </a:xfrm>
          <a:prstGeom prst="rect">
            <a:avLst/>
          </a:prstGeom>
          <a:noFill/>
        </p:spPr>
      </p:pic>
      <p:pic>
        <p:nvPicPr>
          <p:cNvPr id="45" name="Picture 4" descr="Dartfish, the complete video soluti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5429264"/>
            <a:ext cx="2544822" cy="739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Live Demo</a:t>
            </a:r>
            <a:endParaRPr lang="de-CH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86121"/>
          </a:xfrm>
        </p:spPr>
        <p:txBody>
          <a:bodyPr>
            <a:normAutofit/>
          </a:bodyPr>
          <a:lstStyle/>
          <a:p>
            <a:r>
              <a:rPr lang="en-GB" dirty="0" smtClean="0"/>
              <a:t>How to prepare „events“</a:t>
            </a:r>
          </a:p>
          <a:p>
            <a:r>
              <a:rPr lang="en-GB" dirty="0" smtClean="0"/>
              <a:t>Publish some of the events to clips</a:t>
            </a:r>
          </a:p>
          <a:p>
            <a:r>
              <a:rPr lang="en-GB" dirty="0" smtClean="0"/>
              <a:t>Analyse one of it – save a presentation</a:t>
            </a:r>
          </a:p>
          <a:p>
            <a:pPr>
              <a:buNone/>
            </a:pPr>
            <a:r>
              <a:rPr lang="en-GB" dirty="0" smtClean="0"/>
              <a:t>  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27</a:t>
            </a:fld>
            <a:endParaRPr lang="en-GB" noProof="0"/>
          </a:p>
        </p:txBody>
      </p:sp>
      <p:pic>
        <p:nvPicPr>
          <p:cNvPr id="17" name="Picture 4" descr="Dartfish, the complete video solu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857628"/>
            <a:ext cx="2544822" cy="739211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214314" y="4857760"/>
            <a:ext cx="8786842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For free test version downloads see </a:t>
            </a:r>
            <a:r>
              <a:rPr lang="en-GB" sz="3600" dirty="0" smtClean="0">
                <a:solidFill>
                  <a:srgbClr val="FFFF00"/>
                </a:solidFill>
                <a:hlinkClick r:id="rId5"/>
              </a:rPr>
              <a:t>www.dartfish.com</a:t>
            </a:r>
            <a:r>
              <a:rPr lang="en-GB" sz="3600" dirty="0" smtClean="0">
                <a:solidFill>
                  <a:srgbClr val="FFFF00"/>
                </a:solidFill>
              </a:rPr>
              <a:t>   (including </a:t>
            </a:r>
            <a:r>
              <a:rPr lang="en-GB" sz="3600" dirty="0" err="1" smtClean="0">
                <a:solidFill>
                  <a:srgbClr val="FFFF00"/>
                </a:solidFill>
              </a:rPr>
              <a:t>dartfish</a:t>
            </a:r>
            <a:r>
              <a:rPr lang="en-GB" sz="3600" dirty="0" smtClean="0">
                <a:solidFill>
                  <a:srgbClr val="FFFF00"/>
                </a:solidFill>
              </a:rPr>
              <a:t> viewer)</a:t>
            </a:r>
            <a:endParaRPr lang="de-C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1470025"/>
          </a:xfrm>
        </p:spPr>
        <p:txBody>
          <a:bodyPr/>
          <a:lstStyle/>
          <a:p>
            <a:r>
              <a:rPr lang="en-GB" dirty="0" smtClean="0"/>
              <a:t>3. Dartfish.tv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Roland </a:t>
            </a:r>
            <a:r>
              <a:rPr lang="en-GB" dirty="0" err="1" smtClean="0"/>
              <a:t>Bürgi</a:t>
            </a:r>
            <a:r>
              <a:rPr lang="en-GB" dirty="0" smtClean="0"/>
              <a:t>                 Edition: 2009-06-15           IHF-Playing Rule and Referee Commission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28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 dirty="0"/>
          </a:p>
        </p:txBody>
      </p:sp>
      <p:pic>
        <p:nvPicPr>
          <p:cNvPr id="12" name="Picture 4" descr="Dartfish, the complete video solu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714356"/>
            <a:ext cx="4402210" cy="1278739"/>
          </a:xfrm>
          <a:prstGeom prst="rect">
            <a:avLst/>
          </a:prstGeom>
          <a:noFill/>
        </p:spPr>
      </p:pic>
      <p:pic>
        <p:nvPicPr>
          <p:cNvPr id="8" name="Picture 6" descr="C:\Documents and Settings\RolandBuergi\Local Settings\Temporary Internet Files\Content.IE5\33CCNBKF\MCj042974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429000"/>
            <a:ext cx="1822450" cy="1657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RolandBuergi\My Documents\My Pictures\Microsoft Clip Organizer\j03863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714752"/>
            <a:ext cx="3716114" cy="2501602"/>
          </a:xfrm>
          <a:prstGeom prst="rect">
            <a:avLst/>
          </a:prstGeom>
          <a:noFill/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Dartfish.tv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Roland </a:t>
            </a:r>
            <a:r>
              <a:rPr lang="en-GB" dirty="0" err="1" smtClean="0"/>
              <a:t>Bürgi</a:t>
            </a:r>
            <a:r>
              <a:rPr lang="en-GB" dirty="0" smtClean="0"/>
              <a:t>                 Edition: 2009-06-15           IHF-Playing Rule and Referee Commission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dirty="0" smtClean="0"/>
              <a:t>International Handball Federation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29</a:t>
            </a:fld>
            <a:endParaRPr lang="en-GB" noProof="0"/>
          </a:p>
        </p:txBody>
      </p:sp>
      <p:sp>
        <p:nvSpPr>
          <p:cNvPr id="11" name="Textfeld 10"/>
          <p:cNvSpPr txBox="1"/>
          <p:nvPr/>
        </p:nvSpPr>
        <p:spPr>
          <a:xfrm>
            <a:off x="428596" y="1571612"/>
            <a:ext cx="83582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There are two collections available for the moment for you: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a public collection (everybody can see it)</a:t>
            </a:r>
          </a:p>
          <a:p>
            <a:pPr>
              <a:buFont typeface="Arial" pitchFamily="34" charset="0"/>
              <a:buChar char="•"/>
            </a:pPr>
            <a:r>
              <a:rPr lang="en-GB" sz="3600" dirty="0" smtClean="0"/>
              <a:t> a collection for IHF-referees / lecturers </a:t>
            </a:r>
            <a:br>
              <a:rPr lang="en-GB" sz="3600" dirty="0" smtClean="0"/>
            </a:br>
            <a:r>
              <a:rPr lang="en-GB" sz="3600" dirty="0" smtClean="0"/>
              <a:t>  and national chief referees</a:t>
            </a:r>
            <a:br>
              <a:rPr lang="en-GB" sz="3600" dirty="0" smtClean="0"/>
            </a:br>
            <a:endParaRPr lang="en-GB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1470025"/>
          </a:xfrm>
        </p:spPr>
        <p:txBody>
          <a:bodyPr/>
          <a:lstStyle/>
          <a:p>
            <a:r>
              <a:rPr lang="en-GB" dirty="0" smtClean="0"/>
              <a:t>1. Head Set for Referee Communication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Roland </a:t>
            </a:r>
            <a:r>
              <a:rPr lang="en-GB" dirty="0" err="1" smtClean="0"/>
              <a:t>Bürgi</a:t>
            </a:r>
            <a:r>
              <a:rPr lang="en-GB" dirty="0" smtClean="0"/>
              <a:t>                 Edition: 2009-06-15           IHF-Playing Rule and Referee Commission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3</a:t>
            </a:fld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 dirty="0"/>
          </a:p>
        </p:txBody>
      </p:sp>
      <p:pic>
        <p:nvPicPr>
          <p:cNvPr id="10" name="Picture 9" descr="Constantin mit customized heads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214686"/>
            <a:ext cx="1692275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uni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357562"/>
            <a:ext cx="172553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RolandBuergi\Local Settings\Temporary Internet Files\Content.IE5\HCMIXCEU\MCj042979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500438"/>
            <a:ext cx="1885950" cy="1654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n-GB" dirty="0" smtClean="0"/>
              <a:t>3. Dartfish.tv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 smtClean="0"/>
              <a:t>Roland </a:t>
            </a:r>
            <a:r>
              <a:rPr lang="en-GB" dirty="0" err="1" smtClean="0"/>
              <a:t>Bürgi</a:t>
            </a:r>
            <a:r>
              <a:rPr lang="en-GB" dirty="0" smtClean="0"/>
              <a:t>                 Edition: 2009-06-15           IHF-Playing Rule and Referee Commission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dirty="0" smtClean="0"/>
              <a:t>International Handball Federation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dirty="0" smtClean="0"/>
              <a:t>Chart </a:t>
            </a:r>
            <a:fld id="{CABAF6B0-465F-4E5A-B3C3-AC12B52B90AE}" type="slidenum">
              <a:rPr lang="en-GB" noProof="0" smtClean="0"/>
              <a:pPr/>
              <a:t>30</a:t>
            </a:fld>
            <a:endParaRPr lang="en-GB" noProof="0" dirty="0"/>
          </a:p>
        </p:txBody>
      </p:sp>
      <p:graphicFrame>
        <p:nvGraphicFramePr>
          <p:cNvPr id="8" name="Diagramm 7"/>
          <p:cNvGraphicFramePr/>
          <p:nvPr/>
        </p:nvGraphicFramePr>
        <p:xfrm>
          <a:off x="1142976" y="928670"/>
          <a:ext cx="707236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2000232" y="81144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dirty="0" err="1" smtClean="0"/>
              <a:t>Collections</a:t>
            </a:r>
            <a:r>
              <a:rPr lang="de-CH" sz="3600" dirty="0" smtClean="0"/>
              <a:t> </a:t>
            </a:r>
            <a:r>
              <a:rPr lang="de-CH" sz="3600" dirty="0" err="1" smtClean="0"/>
              <a:t>for</a:t>
            </a:r>
            <a:r>
              <a:rPr lang="de-CH" sz="3600" dirty="0" smtClean="0"/>
              <a:t> </a:t>
            </a:r>
            <a:r>
              <a:rPr lang="de-CH" sz="3600" dirty="0" err="1" smtClean="0"/>
              <a:t>Refereeing</a:t>
            </a:r>
            <a:endParaRPr lang="de-CH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5643602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 </a:t>
            </a:r>
            <a:r>
              <a:rPr lang="en-GB" sz="3000" dirty="0" smtClean="0"/>
              <a:t>Interesting (also funny) clips are </a:t>
            </a:r>
            <a:br>
              <a:rPr lang="en-GB" sz="3000" dirty="0" smtClean="0"/>
            </a:br>
            <a:r>
              <a:rPr lang="en-GB" sz="3000" dirty="0" smtClean="0"/>
              <a:t>  welcome – with your comments </a:t>
            </a:r>
            <a:br>
              <a:rPr lang="en-GB" sz="3000" dirty="0" smtClean="0"/>
            </a:br>
            <a:r>
              <a:rPr lang="en-GB" sz="3000" dirty="0" smtClean="0"/>
              <a:t>  (PRC/CCM will comment as well if </a:t>
            </a:r>
            <a:br>
              <a:rPr lang="en-GB" sz="3000" dirty="0" smtClean="0"/>
            </a:br>
            <a:r>
              <a:rPr lang="en-GB" sz="3000" dirty="0" smtClean="0"/>
              <a:t>  necessary)</a:t>
            </a:r>
          </a:p>
          <a:p>
            <a:pPr>
              <a:buFont typeface="Arial" pitchFamily="34" charset="0"/>
              <a:buChar char="•"/>
            </a:pPr>
            <a:r>
              <a:rPr lang="en-GB" sz="3000" dirty="0" smtClean="0"/>
              <a:t> it’s foreseen to teach/prepare </a:t>
            </a:r>
            <a:br>
              <a:rPr lang="en-GB" sz="3000" dirty="0" smtClean="0"/>
            </a:br>
            <a:r>
              <a:rPr lang="en-GB" sz="3000" dirty="0" smtClean="0"/>
              <a:t>  our referees more over the web</a:t>
            </a:r>
            <a:br>
              <a:rPr lang="en-GB" sz="3000" dirty="0" smtClean="0"/>
            </a:br>
            <a:r>
              <a:rPr lang="en-GB" sz="3000" dirty="0" smtClean="0"/>
              <a:t>   -  video analyse of matches</a:t>
            </a:r>
            <a:br>
              <a:rPr lang="en-GB" sz="3000" dirty="0" smtClean="0"/>
            </a:br>
            <a:r>
              <a:rPr lang="en-GB" sz="3000" dirty="0" smtClean="0"/>
              <a:t>   -  studying interpretations of PRC</a:t>
            </a:r>
            <a:br>
              <a:rPr lang="en-GB" sz="3000" dirty="0" smtClean="0"/>
            </a:br>
            <a:r>
              <a:rPr lang="en-GB" sz="3000" dirty="0" smtClean="0"/>
              <a:t>   -  etc.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31</a:t>
            </a:fld>
            <a:endParaRPr lang="en-GB" noProof="0"/>
          </a:p>
        </p:txBody>
      </p:sp>
      <p:pic>
        <p:nvPicPr>
          <p:cNvPr id="5" name="Picture 3" descr="C:\Documents and Settings\RolandBuergi\My Documents\My Pictures\Microsoft Clip Organizer\bd07246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214" y="2285992"/>
            <a:ext cx="3540785" cy="2751146"/>
          </a:xfrm>
          <a:prstGeom prst="rect">
            <a:avLst/>
          </a:prstGeom>
          <a:noFill/>
        </p:spPr>
      </p:pic>
      <p:sp>
        <p:nvSpPr>
          <p:cNvPr id="6" name="Inhaltsplatzhalter 8"/>
          <p:cNvSpPr txBox="1">
            <a:spLocks/>
          </p:cNvSpPr>
          <p:nvPr/>
        </p:nvSpPr>
        <p:spPr>
          <a:xfrm>
            <a:off x="500034" y="1000108"/>
            <a:ext cx="8429684" cy="6857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marL="342900" lvl="0" indent="-342900" algn="ctr">
              <a:spcBef>
                <a:spcPct val="20000"/>
              </a:spcBef>
            </a:pPr>
            <a:r>
              <a:rPr lang="de-CH" sz="3200" dirty="0" smtClean="0">
                <a:hlinkClick r:id="rId3"/>
              </a:rPr>
              <a:t>http://www.dartfish.tv/Login.aspx</a:t>
            </a:r>
            <a:endParaRPr kumimoji="0" lang="de-C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4" highlightClick="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32</a:t>
            </a:fld>
            <a:endParaRPr lang="en-GB" noProof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7158" y="928670"/>
            <a:ext cx="861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>
                <a:latin typeface="Bradley Hand ITC" pitchFamily="66" charset="0"/>
              </a:rPr>
              <a:t>Thank you for your attention</a:t>
            </a:r>
          </a:p>
          <a:p>
            <a:pPr algn="ctr">
              <a:spcBef>
                <a:spcPct val="50000"/>
              </a:spcBef>
            </a:pPr>
            <a:r>
              <a:rPr lang="en-GB" sz="4400" b="1" dirty="0" smtClean="0">
                <a:latin typeface="Bradley Hand ITC" pitchFamily="66" charset="0"/>
              </a:rPr>
              <a:t>IHF-PRC / Roland </a:t>
            </a:r>
            <a:r>
              <a:rPr lang="en-GB" sz="4400" b="1" dirty="0" err="1" smtClean="0">
                <a:latin typeface="Bradley Hand ITC" pitchFamily="66" charset="0"/>
              </a:rPr>
              <a:t>Bürgi</a:t>
            </a:r>
            <a:endParaRPr lang="en-GB" sz="4400" b="1" dirty="0">
              <a:latin typeface="Bradley Hand ITC" pitchFamily="66" charset="0"/>
            </a:endParaRPr>
          </a:p>
        </p:txBody>
      </p:sp>
      <p:pic>
        <p:nvPicPr>
          <p:cNvPr id="7" name="Grafik 6" descr="CIMG2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786058"/>
            <a:ext cx="3857652" cy="2893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5720" y="1428736"/>
            <a:ext cx="8643998" cy="492922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GB" dirty="0" smtClean="0"/>
              <a:t>IHF decided to implement</a:t>
            </a:r>
            <a:br>
              <a:rPr lang="en-GB" dirty="0" smtClean="0"/>
            </a:br>
            <a:r>
              <a:rPr lang="en-GB" dirty="0" smtClean="0"/>
              <a:t>„head set communication system”</a:t>
            </a:r>
            <a:br>
              <a:rPr lang="en-GB" dirty="0" smtClean="0"/>
            </a:br>
            <a:r>
              <a:rPr lang="en-GB" dirty="0" smtClean="0"/>
              <a:t>for referees and delegate at </a:t>
            </a:r>
            <a:r>
              <a:rPr lang="en-GB" dirty="0" err="1" smtClean="0"/>
              <a:t>WCh</a:t>
            </a:r>
            <a:r>
              <a:rPr lang="en-GB" dirty="0" smtClean="0"/>
              <a:t> 09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Different tests has been executed in SUI, ESP, DEN with positive feedback from everybody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The first real use of the system was at </a:t>
            </a:r>
            <a:r>
              <a:rPr lang="en-GB" dirty="0" err="1" smtClean="0"/>
              <a:t>WCh</a:t>
            </a:r>
            <a:r>
              <a:rPr lang="en-GB" dirty="0" smtClean="0"/>
              <a:t> in CRO 09 – with very positive results</a:t>
            </a:r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The system is the same as used by FIFA/UEFA in the World Cup and in UEFA Champions League</a:t>
            </a:r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7" name="Picture 10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67629">
            <a:off x="6858016" y="1279704"/>
            <a:ext cx="1824029" cy="86341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/>
              <a:t>It‘s obvious that a personal test in advance by all the nominated referees would have been helpful. But in CRO the referees adapted quit quick to the system – try it at least once in theory room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/>
              <a:t>We are convinced that all the referees will feel comfortable after first test – especially with the customized headset kit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en-GB" dirty="0" smtClean="0"/>
          </a:p>
          <a:p>
            <a:pPr>
              <a:buFont typeface="Wingdings" pitchFamily="2" charset="2"/>
              <a:buChar char="§"/>
            </a:pP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set consists of: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dirty="0" smtClean="0"/>
              <a:t>International Handball Federation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dirty="0" smtClean="0"/>
              <a:t>Chart </a:t>
            </a:r>
            <a:fld id="{CABAF6B0-465F-4E5A-B3C3-AC12B52B90AE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472518" cy="1543047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/>
              <a:t>3 Audio TRX 869 ARF37 (units)</a:t>
            </a:r>
          </a:p>
          <a:p>
            <a:pPr marL="765810" lvl="1" indent="-256032">
              <a:buFont typeface="Wingdings" pitchFamily="2" charset="2"/>
              <a:buChar char="§"/>
              <a:defRPr/>
            </a:pPr>
            <a:r>
              <a:rPr lang="en-GB" dirty="0" smtClean="0"/>
              <a:t>Nr. </a:t>
            </a:r>
            <a:r>
              <a:rPr lang="en-GB" dirty="0" smtClean="0">
                <a:solidFill>
                  <a:srgbClr val="FF0000"/>
                </a:solidFill>
              </a:rPr>
              <a:t>1</a:t>
            </a:r>
            <a:r>
              <a:rPr lang="en-GB" dirty="0" smtClean="0"/>
              <a:t> and 2 for the referees – Nr 3 for the</a:t>
            </a:r>
            <a:br>
              <a:rPr lang="en-GB" dirty="0" smtClean="0"/>
            </a:br>
            <a:r>
              <a:rPr lang="en-GB" dirty="0" smtClean="0"/>
              <a:t>delegate (PRC-Member)</a:t>
            </a:r>
          </a:p>
          <a:p>
            <a:pPr marL="365760" indent="-256032">
              <a:buNone/>
              <a:defRPr/>
            </a:pPr>
            <a:endParaRPr lang="en-GB" dirty="0" smtClean="0"/>
          </a:p>
        </p:txBody>
      </p:sp>
      <p:pic>
        <p:nvPicPr>
          <p:cNvPr id="8" name="Picture 6" descr="uni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1446207"/>
            <a:ext cx="127635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Frank with generic heads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62" y="3214686"/>
            <a:ext cx="1428756" cy="158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Standard headset ki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096457"/>
            <a:ext cx="1357322" cy="133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3571876"/>
            <a:ext cx="8472518" cy="264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Generic Head-Sets with ON/OFF-switch</a:t>
            </a:r>
          </a:p>
          <a:p>
            <a:pPr marL="765810" marR="0" lvl="1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is for the delegate</a:t>
            </a:r>
          </a:p>
          <a:p>
            <a:pPr marL="765810" marR="0" lvl="1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is reserve for any problems with customised headset of the referees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uppieren 13"/>
          <p:cNvGrpSpPr/>
          <p:nvPr/>
        </p:nvGrpSpPr>
        <p:grpSpPr>
          <a:xfrm>
            <a:off x="428596" y="2623522"/>
            <a:ext cx="7215238" cy="734040"/>
            <a:chOff x="428596" y="2623522"/>
            <a:chExt cx="7215238" cy="734040"/>
          </a:xfrm>
        </p:grpSpPr>
        <p:sp>
          <p:nvSpPr>
            <p:cNvPr id="9" name="Pfeil nach unten 8"/>
            <p:cNvSpPr/>
            <p:nvPr/>
          </p:nvSpPr>
          <p:spPr>
            <a:xfrm rot="14045918">
              <a:off x="1203197" y="2266332"/>
              <a:ext cx="285752" cy="1000132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28596" y="3019008"/>
              <a:ext cx="7215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i="1" smtClean="0"/>
                <a:t>Nr. 1 is the leading unit – in case it does not work, the whole system does not work</a:t>
              </a:r>
              <a:endParaRPr lang="en-GB" sz="160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set consists of: 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571472" y="3857628"/>
            <a:ext cx="8229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0713" lvl="1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None/>
            </a:pPr>
            <a:endParaRPr lang="de-CH" sz="1600" dirty="0">
              <a:latin typeface="Lucida Sans Unicode" pitchFamily="34" charset="0"/>
            </a:endParaRPr>
          </a:p>
          <a:p>
            <a:pPr marL="620713" lvl="1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endParaRPr lang="de-CH" sz="1600" dirty="0">
              <a:latin typeface="Lucida Sans Unicode" pitchFamily="34" charset="0"/>
            </a:endParaRPr>
          </a:p>
          <a:p>
            <a:pPr marL="620713" lvl="1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endParaRPr lang="de-CH" sz="1600" dirty="0">
              <a:latin typeface="Lucida Sans Unicode" pitchFamily="34" charset="0"/>
            </a:endParaRPr>
          </a:p>
          <a:p>
            <a:pPr marL="620713" lvl="1" indent="-22860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</a:pPr>
            <a:endParaRPr lang="de-CH" sz="1600" dirty="0">
              <a:latin typeface="Lucida Sans Unicode" pitchFamily="34" charset="0"/>
            </a:endParaRPr>
          </a:p>
        </p:txBody>
      </p:sp>
      <p:pic>
        <p:nvPicPr>
          <p:cNvPr id="8" name="Picture 7" descr="Customized headset ki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857496"/>
            <a:ext cx="16192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Constantin mit customized heads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714620"/>
            <a:ext cx="1335085" cy="161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543956" cy="1614485"/>
          </a:xfrm>
        </p:spPr>
        <p:txBody>
          <a:bodyPr>
            <a:noAutofit/>
          </a:bodyPr>
          <a:lstStyle/>
          <a:p>
            <a:pPr marL="365760" indent="-256032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GB" dirty="0" smtClean="0"/>
              <a:t>Customized ear shell </a:t>
            </a:r>
            <a:r>
              <a:rPr lang="en-GB" dirty="0" smtClean="0"/>
              <a:t>– and </a:t>
            </a:r>
            <a:r>
              <a:rPr lang="en-GB" dirty="0" smtClean="0"/>
              <a:t>microphone</a:t>
            </a:r>
          </a:p>
          <a:p>
            <a:pPr marL="765810" lvl="1" indent="-256032">
              <a:lnSpc>
                <a:spcPct val="120000"/>
              </a:lnSpc>
              <a:buFont typeface="Symbol" pitchFamily="18" charset="2"/>
              <a:buChar char="-"/>
              <a:defRPr/>
            </a:pPr>
            <a:r>
              <a:rPr lang="en-GB" sz="2400" dirty="0" smtClean="0"/>
              <a:t>each referee has his own ear shell where the micro can be connected</a:t>
            </a:r>
            <a:endParaRPr lang="en-GB" dirty="0" smtClean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85804" y="3929066"/>
            <a:ext cx="8229600" cy="12144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de-CH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GB" sz="3200" dirty="0" smtClean="0"/>
              <a:t>1 Battery charger 5 Slots with Power Supply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GB" sz="2400" dirty="0" smtClean="0"/>
              <a:t>We will charge 3 ! – 5 comes from football, they need 5 units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endParaRPr kumimoji="0" lang="de-C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5214950"/>
            <a:ext cx="25193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set consists of: 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01080" cy="240030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GB" sz="3400" dirty="0" smtClean="0"/>
              <a:t>2 armbands</a:t>
            </a:r>
          </a:p>
          <a:p>
            <a:pPr lvl="1">
              <a:buFont typeface="Symbol" pitchFamily="18" charset="2"/>
              <a:buChar char="-"/>
            </a:pPr>
            <a:r>
              <a:rPr lang="en-GB" sz="2400" dirty="0" smtClean="0"/>
              <a:t>Try a good and comfortable position</a:t>
            </a:r>
          </a:p>
          <a:p>
            <a:pPr lvl="1">
              <a:buFont typeface="Symbol" pitchFamily="18" charset="2"/>
              <a:buChar char="-"/>
            </a:pPr>
            <a:r>
              <a:rPr lang="en-GB" sz="2400" dirty="0" smtClean="0"/>
              <a:t>Armbands– has to be washed daily – hand warm water</a:t>
            </a:r>
          </a:p>
          <a:p>
            <a:pPr lvl="1">
              <a:buFont typeface="Symbol" pitchFamily="18" charset="2"/>
              <a:buChar char="-"/>
            </a:pPr>
            <a:r>
              <a:rPr lang="en-GB" sz="2400" dirty="0" smtClean="0"/>
              <a:t>There are harnesses and breast belts available – we focussed for now on armbands and breast belts are available as well </a:t>
            </a:r>
          </a:p>
          <a:p>
            <a:pPr lvl="1">
              <a:buNone/>
            </a:pPr>
            <a:endParaRPr lang="en-GB" sz="2600" dirty="0" smtClean="0"/>
          </a:p>
          <a:p>
            <a:pPr lvl="1">
              <a:buFont typeface="Symbol" pitchFamily="18" charset="2"/>
              <a:buChar char="-"/>
            </a:pPr>
            <a:endParaRPr lang="en-GB" sz="2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8</a:t>
            </a:fld>
            <a:endParaRPr lang="en-GB" noProof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071546"/>
            <a:ext cx="1681717" cy="164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85775" y="3214688"/>
            <a:ext cx="82296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endParaRPr lang="de-CH" sz="2700" dirty="0">
              <a:latin typeface="Lucida Sans Unicode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000504"/>
            <a:ext cx="17145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286256"/>
            <a:ext cx="1571636" cy="164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set consists of: 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noProof="0" smtClean="0"/>
              <a:t>Roland Bürgi                 Edition: 2009-06-15           IHF-Playing Rule and Referee Commission</a:t>
            </a:r>
            <a:endParaRPr lang="en-GB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International Handball Federation</a:t>
            </a:r>
            <a:endParaRPr lang="en-GB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noProof="0" smtClean="0"/>
              <a:t>Chart </a:t>
            </a:r>
            <a:fld id="{CABAF6B0-465F-4E5A-B3C3-AC12B52B90AE}" type="slidenum">
              <a:rPr lang="en-GB" noProof="0" smtClean="0"/>
              <a:pPr/>
              <a:t>9</a:t>
            </a:fld>
            <a:endParaRPr lang="en-GB" noProof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GB" dirty="0" smtClean="0"/>
              <a:t>Earpiece protections for generic head sets</a:t>
            </a:r>
          </a:p>
          <a:p>
            <a:pPr lvl="1" eaLnBrk="1" hangingPunct="1"/>
            <a:r>
              <a:rPr lang="en-GB" sz="2400" dirty="0" smtClean="0"/>
              <a:t>Because several delegates use the same headset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endParaRPr lang="en-GB" sz="1600" dirty="0" smtClean="0"/>
          </a:p>
          <a:p>
            <a:pPr>
              <a:buFont typeface="Wingdings" pitchFamily="2" charset="2"/>
              <a:buChar char="§"/>
            </a:pPr>
            <a:r>
              <a:rPr lang="en-GB" dirty="0" smtClean="0"/>
              <a:t>1 ADIDAS bag for the equipment</a:t>
            </a:r>
          </a:p>
        </p:txBody>
      </p:sp>
      <p:pic>
        <p:nvPicPr>
          <p:cNvPr id="1026" name="Picture 2" descr="C:\Documents and Settings\RolandBuergi\Local Settings\Temporary Internet Files\Content.IE5\3ZML6X6E\MCj023727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2500306"/>
            <a:ext cx="1506042" cy="1785949"/>
          </a:xfrm>
          <a:prstGeom prst="rect">
            <a:avLst/>
          </a:prstGeom>
          <a:noFill/>
        </p:spPr>
      </p:pic>
      <p:sp>
        <p:nvSpPr>
          <p:cNvPr id="12" name="Rectangle 5"/>
          <p:cNvSpPr/>
          <p:nvPr/>
        </p:nvSpPr>
        <p:spPr>
          <a:xfrm>
            <a:off x="642910" y="4572000"/>
            <a:ext cx="7643812" cy="12858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          ARF37 Wireless Audio Conference 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 User guides can be uploaded directly on our web site </a:t>
            </a:r>
            <a:r>
              <a:rPr lang="en-US" sz="2000" dirty="0"/>
              <a:t>www.adeunis-rf.com</a:t>
            </a:r>
            <a:r>
              <a:rPr lang="en-US" dirty="0"/>
              <a:t> </a:t>
            </a:r>
            <a:endParaRPr lang="de-CH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714875"/>
            <a:ext cx="14382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2" grpId="0" animBg="1"/>
    </p:bldLst>
  </p:timing>
</p:sld>
</file>

<file path=ppt/theme/theme1.xml><?xml version="1.0" encoding="utf-8"?>
<a:theme xmlns:a="http://schemas.openxmlformats.org/drawingml/2006/main" name="IHF-Symposium blau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ho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IHF-Symposium blau</Template>
  <TotalTime>0</TotalTime>
  <Words>1413</Words>
  <Application>Microsoft Office PowerPoint</Application>
  <PresentationFormat>Bildschirmpräsentation (4:3)</PresentationFormat>
  <Paragraphs>269</Paragraphs>
  <Slides>32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3" baseType="lpstr">
      <vt:lpstr>IHF-Symposium blau</vt:lpstr>
      <vt:lpstr>Modern methods of referee teaching/technologies</vt:lpstr>
      <vt:lpstr>Modern methods of referee teaching/technologies</vt:lpstr>
      <vt:lpstr>1. Head Set for Referee Communication</vt:lpstr>
      <vt:lpstr>Introduction</vt:lpstr>
      <vt:lpstr>Introduction</vt:lpstr>
      <vt:lpstr>A set consists of:</vt:lpstr>
      <vt:lpstr>A set consists of: </vt:lpstr>
      <vt:lpstr>A set consists of: </vt:lpstr>
      <vt:lpstr>A set consists of: </vt:lpstr>
      <vt:lpstr>Setup</vt:lpstr>
      <vt:lpstr>Setup</vt:lpstr>
      <vt:lpstr>Setup</vt:lpstr>
      <vt:lpstr>Referee using:</vt:lpstr>
      <vt:lpstr>Referee using:</vt:lpstr>
      <vt:lpstr>Referee using:</vt:lpstr>
      <vt:lpstr>Referee using:</vt:lpstr>
      <vt:lpstr>Delegate using:</vt:lpstr>
      <vt:lpstr>Delegate using:</vt:lpstr>
      <vt:lpstr>good luck with the communication system</vt:lpstr>
      <vt:lpstr>2. Software Dartfish</vt:lpstr>
      <vt:lpstr>Dartfish TeamPro 5.0</vt:lpstr>
      <vt:lpstr>Folie 22</vt:lpstr>
      <vt:lpstr>Folie 23</vt:lpstr>
      <vt:lpstr>Folie 24</vt:lpstr>
      <vt:lpstr>Folie 25</vt:lpstr>
      <vt:lpstr>Folie 26</vt:lpstr>
      <vt:lpstr>Live Demo</vt:lpstr>
      <vt:lpstr>3. Dartfish.tv</vt:lpstr>
      <vt:lpstr>3. Dartfish.tv</vt:lpstr>
      <vt:lpstr>3. Dartfish.tv</vt:lpstr>
      <vt:lpstr>Folie 31</vt:lpstr>
      <vt:lpstr>Folie 32</vt:lpstr>
    </vt:vector>
  </TitlesOfParts>
  <Company>SCHOTT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RolandBuergi</dc:creator>
  <cp:lastModifiedBy>RolandBuergi</cp:lastModifiedBy>
  <cp:revision>69</cp:revision>
  <dcterms:created xsi:type="dcterms:W3CDTF">2009-07-16T11:30:20Z</dcterms:created>
  <dcterms:modified xsi:type="dcterms:W3CDTF">2010-04-28T18:09:27Z</dcterms:modified>
</cp:coreProperties>
</file>